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Lst>
  <p:sldIdLst>
    <p:sldId id="256" r:id="rId3"/>
    <p:sldId id="258" r:id="rId4"/>
    <p:sldId id="266" r:id="rId5"/>
    <p:sldId id="260" r:id="rId6"/>
    <p:sldId id="261" r:id="rId7"/>
    <p:sldId id="262" r:id="rId8"/>
    <p:sldId id="270" r:id="rId9"/>
    <p:sldId id="271" r:id="rId10"/>
    <p:sldId id="272" r:id="rId11"/>
    <p:sldId id="273" r:id="rId12"/>
    <p:sldId id="274" r:id="rId13"/>
    <p:sldId id="275" r:id="rId14"/>
    <p:sldId id="278" r:id="rId15"/>
    <p:sldId id="279" r:id="rId16"/>
    <p:sldId id="280" r:id="rId17"/>
    <p:sldId id="281" r:id="rId18"/>
    <p:sldId id="282" r:id="rId19"/>
    <p:sldId id="283" r:id="rId20"/>
    <p:sldId id="285" r:id="rId21"/>
    <p:sldId id="286" r:id="rId22"/>
    <p:sldId id="287" r:id="rId23"/>
    <p:sldId id="288" r:id="rId24"/>
    <p:sldId id="257" r:id="rId25"/>
    <p:sldId id="277" r:id="rId26"/>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mp; Overview" id="{788C3F02-0175-41DA-AB51-E2C9BC97D7A5}">
          <p14:sldIdLst>
            <p14:sldId id="256"/>
            <p14:sldId id="258"/>
          </p14:sldIdLst>
        </p14:section>
        <p14:section name="Background" id="{78EF7DB8-F061-46CA-BCD1-2670C5FF65D9}">
          <p14:sldIdLst>
            <p14:sldId id="266"/>
            <p14:sldId id="260"/>
            <p14:sldId id="261"/>
          </p14:sldIdLst>
        </p14:section>
        <p14:section name="Program Info" id="{7E3ABA33-6837-409A-A944-DE02F09EF078}">
          <p14:sldIdLst>
            <p14:sldId id="262"/>
            <p14:sldId id="270"/>
            <p14:sldId id="271"/>
            <p14:sldId id="272"/>
            <p14:sldId id="273"/>
            <p14:sldId id="274"/>
            <p14:sldId id="275"/>
          </p14:sldIdLst>
        </p14:section>
        <p14:section name="Application" id="{375ECA79-A3B5-4C27-9458-9855D6405819}">
          <p14:sldIdLst>
            <p14:sldId id="278"/>
            <p14:sldId id="279"/>
            <p14:sldId id="280"/>
            <p14:sldId id="281"/>
            <p14:sldId id="282"/>
            <p14:sldId id="283"/>
            <p14:sldId id="285"/>
            <p14:sldId id="286"/>
          </p14:sldIdLst>
        </p14:section>
        <p14:section name="Final Thoughts" id="{1B27768A-9681-478F-87A1-9846A5F1E631}">
          <p14:sldIdLst>
            <p14:sldId id="287"/>
            <p14:sldId id="288"/>
            <p14:sldId id="257"/>
            <p14:sldId id="277"/>
          </p14:sldIdLst>
        </p14:section>
      </p14:sectionLst>
    </p:ext>
    <p:ext uri="{EFAFB233-063F-42B5-8137-9DF3F51BA10A}">
      <p15:sldGuideLst xmlns:p15="http://schemas.microsoft.com/office/powerpoint/2012/main">
        <p15:guide id="1" orient="horz" pos="744" userDrawn="1">
          <p15:clr>
            <a:srgbClr val="A4A3A4"/>
          </p15:clr>
        </p15:guide>
        <p15:guide id="2" pos="3840" userDrawn="1">
          <p15:clr>
            <a:srgbClr val="A4A3A4"/>
          </p15:clr>
        </p15:guide>
        <p15:guide id="3" orient="horz" pos="1128" userDrawn="1">
          <p15:clr>
            <a:srgbClr val="A4A3A4"/>
          </p15:clr>
        </p15:guide>
        <p15:guide id="4" orient="horz" pos="1056" userDrawn="1">
          <p15:clr>
            <a:srgbClr val="A4A3A4"/>
          </p15:clr>
        </p15:guide>
        <p15:guide id="5" pos="528" userDrawn="1">
          <p15:clr>
            <a:srgbClr val="A4A3A4"/>
          </p15:clr>
        </p15:guide>
        <p15:guide id="6" pos="71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C822"/>
    <a:srgbClr val="F3B1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658" autoAdjust="0"/>
    <p:restoredTop sz="94674"/>
  </p:normalViewPr>
  <p:slideViewPr>
    <p:cSldViewPr snapToGrid="0" snapToObjects="1">
      <p:cViewPr varScale="1">
        <p:scale>
          <a:sx n="75" d="100"/>
          <a:sy n="75" d="100"/>
        </p:scale>
        <p:origin x="84" y="720"/>
      </p:cViewPr>
      <p:guideLst>
        <p:guide orient="horz" pos="744"/>
        <p:guide pos="3840"/>
        <p:guide orient="horz" pos="1128"/>
        <p:guide orient="horz" pos="1056"/>
        <p:guide pos="528"/>
        <p:guide pos="71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FB4CF14-C152-3048-AC20-D8CE5CE4161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4057066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4CF14-C152-3048-AC20-D8CE5CE4161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194257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4CF14-C152-3048-AC20-D8CE5CE4161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33301482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46"/>
            <a:fld id="{DEAA65FF-8BC0-5846-B601-642C367C98EF}" type="datetimeFigureOut">
              <a:rPr lang="en-US" smtClean="0">
                <a:solidFill>
                  <a:prstClr val="black">
                    <a:tint val="75000"/>
                  </a:prstClr>
                </a:solidFill>
              </a:rPr>
              <a:pPr defTabSz="914446"/>
              <a:t>1/29/2024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446"/>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446"/>
            <a:fld id="{C49D5206-0A56-B545-B679-1C2822CDAFF6}" type="slidenum">
              <a:rPr lang="en-US" smtClean="0">
                <a:solidFill>
                  <a:prstClr val="black">
                    <a:tint val="75000"/>
                  </a:prstClr>
                </a:solidFill>
              </a:rPr>
              <a:pPr defTabSz="914446"/>
              <a:t>‹#›</a:t>
            </a:fld>
            <a:endParaRPr lang="en-US">
              <a:solidFill>
                <a:prstClr val="black">
                  <a:tint val="75000"/>
                </a:prstClr>
              </a:solidFill>
            </a:endParaRPr>
          </a:p>
        </p:txBody>
      </p:sp>
    </p:spTree>
    <p:extLst>
      <p:ext uri="{BB962C8B-B14F-4D97-AF65-F5344CB8AC3E}">
        <p14:creationId xmlns:p14="http://schemas.microsoft.com/office/powerpoint/2010/main" val="1764223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C206F-EEE4-CF1B-582E-CD5B380CABF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6CAC978-1B2D-7FD0-1930-97552EB985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3DEB347-9871-D240-3315-00C93F6A49C8}"/>
              </a:ext>
            </a:extLst>
          </p:cNvPr>
          <p:cNvSpPr>
            <a:spLocks noGrp="1"/>
          </p:cNvSpPr>
          <p:nvPr>
            <p:ph type="dt" sz="half" idx="10"/>
          </p:nvPr>
        </p:nvSpPr>
        <p:spPr/>
        <p:txBody>
          <a:bodyPr/>
          <a:lstStyle/>
          <a:p>
            <a:fld id="{B48A96B0-F083-45A1-84B3-C5D4C9DD2913}" type="datetimeFigureOut">
              <a:rPr lang="en-US" smtClean="0"/>
              <a:t>1/30/2024</a:t>
            </a:fld>
            <a:endParaRPr lang="en-US"/>
          </a:p>
        </p:txBody>
      </p:sp>
      <p:sp>
        <p:nvSpPr>
          <p:cNvPr id="5" name="Footer Placeholder 4">
            <a:extLst>
              <a:ext uri="{FF2B5EF4-FFF2-40B4-BE49-F238E27FC236}">
                <a16:creationId xmlns:a16="http://schemas.microsoft.com/office/drawing/2014/main" id="{1F38D03F-4E18-332F-FA65-85A3EFA490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677E08-D7F9-4FAD-F7A7-7975C5465D7F}"/>
              </a:ext>
            </a:extLst>
          </p:cNvPr>
          <p:cNvSpPr>
            <a:spLocks noGrp="1"/>
          </p:cNvSpPr>
          <p:nvPr>
            <p:ph type="sldNum" sz="quarter" idx="12"/>
          </p:nvPr>
        </p:nvSpPr>
        <p:spPr/>
        <p:txBody>
          <a:bodyPr/>
          <a:lstStyle/>
          <a:p>
            <a:fld id="{EFFD9646-9538-4241-A518-B226F0D7C625}" type="slidenum">
              <a:rPr lang="en-US" smtClean="0"/>
              <a:t>‹#›</a:t>
            </a:fld>
            <a:endParaRPr lang="en-US"/>
          </a:p>
        </p:txBody>
      </p:sp>
    </p:spTree>
    <p:extLst>
      <p:ext uri="{BB962C8B-B14F-4D97-AF65-F5344CB8AC3E}">
        <p14:creationId xmlns:p14="http://schemas.microsoft.com/office/powerpoint/2010/main" val="3470058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B4CF14-C152-3048-AC20-D8CE5CE4161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10114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B4CF14-C152-3048-AC20-D8CE5CE41616}" type="datetimeFigureOut">
              <a:rPr lang="en-US" smtClean="0"/>
              <a:t>1/29/2024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1004205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FB4CF14-C152-3048-AC20-D8CE5CE41616}"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3919728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B4CF14-C152-3048-AC20-D8CE5CE41616}" type="datetimeFigureOut">
              <a:rPr lang="en-US" smtClean="0"/>
              <a:t>1/29/2024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952897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FB4CF14-C152-3048-AC20-D8CE5CE41616}" type="datetimeFigureOut">
              <a:rPr lang="en-US" smtClean="0"/>
              <a:t>1/29/2024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166751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B4CF14-C152-3048-AC20-D8CE5CE41616}" type="datetimeFigureOut">
              <a:rPr lang="en-US" smtClean="0"/>
              <a:t>1/29/2024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3505579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B4CF14-C152-3048-AC20-D8CE5CE41616}"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138477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FB4CF14-C152-3048-AC20-D8CE5CE41616}" type="datetimeFigureOut">
              <a:rPr lang="en-US" smtClean="0"/>
              <a:t>1/29/2024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4E22556-FC1B-424B-BE8E-4D96D5E28C0E}" type="slidenum">
              <a:rPr lang="en-US" smtClean="0"/>
              <a:t>‹#›</a:t>
            </a:fld>
            <a:endParaRPr lang="en-US"/>
          </a:p>
        </p:txBody>
      </p:sp>
    </p:spTree>
    <p:extLst>
      <p:ext uri="{BB962C8B-B14F-4D97-AF65-F5344CB8AC3E}">
        <p14:creationId xmlns:p14="http://schemas.microsoft.com/office/powerpoint/2010/main" val="1486440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B4CF14-C152-3048-AC20-D8CE5CE41616}" type="datetimeFigureOut">
              <a:rPr lang="en-US" smtClean="0"/>
              <a:t>1/29/2024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E22556-FC1B-424B-BE8E-4D96D5E28C0E}" type="slidenum">
              <a:rPr lang="en-US" smtClean="0"/>
              <a:t>‹#›</a:t>
            </a:fld>
            <a:endParaRPr lang="en-US"/>
          </a:p>
        </p:txBody>
      </p:sp>
      <p:pic>
        <p:nvPicPr>
          <p:cNvPr id="7" name="Picture 6">
            <a:extLst>
              <a:ext uri="{FF2B5EF4-FFF2-40B4-BE49-F238E27FC236}">
                <a16:creationId xmlns:a16="http://schemas.microsoft.com/office/drawing/2014/main" id="{DA1716B2-A7ED-1847-B1AF-7D6EC3D524C8}"/>
              </a:ext>
            </a:extLst>
          </p:cNvPr>
          <p:cNvPicPr>
            <a:picLocks noChangeAspect="1"/>
          </p:cNvPicPr>
          <p:nvPr userDrawn="1"/>
        </p:nvPicPr>
        <p:blipFill>
          <a:blip r:embed="rId13">
            <a:alphaModFix amt="85000"/>
          </a:blip>
          <a:stretch>
            <a:fillRect/>
          </a:stretch>
        </p:blipFill>
        <p:spPr>
          <a:xfrm rot="5400000">
            <a:off x="2666997" y="-2667000"/>
            <a:ext cx="6858000" cy="12192000"/>
          </a:xfrm>
          <a:prstGeom prst="rect">
            <a:avLst/>
          </a:prstGeom>
        </p:spPr>
      </p:pic>
      <p:pic>
        <p:nvPicPr>
          <p:cNvPr id="8" name="Picture 7">
            <a:extLst>
              <a:ext uri="{FF2B5EF4-FFF2-40B4-BE49-F238E27FC236}">
                <a16:creationId xmlns:a16="http://schemas.microsoft.com/office/drawing/2014/main" id="{FDA28DA9-B8F4-4844-976F-29ACCB540CE4}"/>
              </a:ext>
            </a:extLst>
          </p:cNvPr>
          <p:cNvPicPr>
            <a:picLocks noChangeAspect="1"/>
          </p:cNvPicPr>
          <p:nvPr userDrawn="1"/>
        </p:nvPicPr>
        <p:blipFill>
          <a:blip r:embed="rId14"/>
          <a:stretch>
            <a:fillRect/>
          </a:stretch>
        </p:blipFill>
        <p:spPr>
          <a:xfrm>
            <a:off x="0" y="5494438"/>
            <a:ext cx="12192000" cy="1384300"/>
          </a:xfrm>
          <a:prstGeom prst="rect">
            <a:avLst/>
          </a:prstGeom>
        </p:spPr>
      </p:pic>
      <p:pic>
        <p:nvPicPr>
          <p:cNvPr id="9" name="Picture 8">
            <a:extLst>
              <a:ext uri="{FF2B5EF4-FFF2-40B4-BE49-F238E27FC236}">
                <a16:creationId xmlns:a16="http://schemas.microsoft.com/office/drawing/2014/main" id="{D44E2985-11F7-5E4D-9068-33106610C457}"/>
              </a:ext>
            </a:extLst>
          </p:cNvPr>
          <p:cNvPicPr>
            <a:picLocks noChangeAspect="1"/>
          </p:cNvPicPr>
          <p:nvPr userDrawn="1"/>
        </p:nvPicPr>
        <p:blipFill>
          <a:blip r:embed="rId15"/>
          <a:stretch>
            <a:fillRect/>
          </a:stretch>
        </p:blipFill>
        <p:spPr>
          <a:xfrm>
            <a:off x="8153400" y="6158020"/>
            <a:ext cx="3200400" cy="473659"/>
          </a:xfrm>
          <a:prstGeom prst="rect">
            <a:avLst/>
          </a:prstGeom>
        </p:spPr>
      </p:pic>
    </p:spTree>
    <p:extLst>
      <p:ext uri="{BB962C8B-B14F-4D97-AF65-F5344CB8AC3E}">
        <p14:creationId xmlns:p14="http://schemas.microsoft.com/office/powerpoint/2010/main" val="1510460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6"/>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AA65FF-8BC0-5846-B601-642C367C98EF}" type="datetimeFigureOut">
              <a:rPr lang="en-US" smtClean="0"/>
              <a:t>1/29/2024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D5206-0A56-B545-B679-1C2822CDAFF6}" type="slidenum">
              <a:rPr lang="en-US" smtClean="0"/>
              <a:t>‹#›</a:t>
            </a:fld>
            <a:endParaRPr lang="en-US"/>
          </a:p>
        </p:txBody>
      </p:sp>
    </p:spTree>
    <p:extLst>
      <p:ext uri="{BB962C8B-B14F-4D97-AF65-F5344CB8AC3E}">
        <p14:creationId xmlns:p14="http://schemas.microsoft.com/office/powerpoint/2010/main" val="992458033"/>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914446" rtl="0" eaLnBrk="1" latinLnBrk="0" hangingPunct="1">
        <a:lnSpc>
          <a:spcPct val="90000"/>
        </a:lnSpc>
        <a:spcBef>
          <a:spcPct val="0"/>
        </a:spcBef>
        <a:buNone/>
        <a:defRPr sz="4400" kern="1200">
          <a:solidFill>
            <a:schemeClr val="tx1"/>
          </a:solidFill>
          <a:latin typeface="Graphik Cond Black" pitchFamily="2" charset="0"/>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Graphik Cond Black" pitchFamily="2"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133" kern="1200">
          <a:solidFill>
            <a:schemeClr val="tx1"/>
          </a:solidFill>
          <a:latin typeface="Clarendon URW" pitchFamily="2" charset="77"/>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867" b="0" i="0" kern="1200">
          <a:solidFill>
            <a:schemeClr val="tx1"/>
          </a:solidFill>
          <a:latin typeface="Gotham Book" pitchFamily="2" charset="0"/>
          <a:ea typeface="+mn-ea"/>
          <a:cs typeface="Gotham Book" pitchFamily="2" charset="0"/>
        </a:defRPr>
      </a:lvl3pPr>
      <a:lvl4pPr marL="1600280" indent="-228611" algn="l" defTabSz="914446"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Light" pitchFamily="2" charset="0"/>
          <a:ea typeface="+mn-ea"/>
          <a:cs typeface="Gotham Light" pitchFamily="2" charset="0"/>
        </a:defRPr>
      </a:lvl4pPr>
      <a:lvl5pPr marL="2057503" indent="-228611" algn="l" defTabSz="914446" rtl="0" eaLnBrk="1" latinLnBrk="0" hangingPunct="1">
        <a:lnSpc>
          <a:spcPct val="90000"/>
        </a:lnSpc>
        <a:spcBef>
          <a:spcPts val="500"/>
        </a:spcBef>
        <a:buFont typeface="Arial" panose="020B0604020202020204" pitchFamily="34" charset="0"/>
        <a:buChar char="•"/>
        <a:defRPr sz="1600" b="0" i="1" kern="1200">
          <a:solidFill>
            <a:schemeClr val="tx1"/>
          </a:solidFill>
          <a:latin typeface="Gotham Light Italic" pitchFamily="2" charset="0"/>
          <a:ea typeface="+mn-ea"/>
          <a:cs typeface="Gotham Light Italic" pitchFamily="2"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0E3D6-CD60-A64E-8EDA-D04FA7C6F059}"/>
              </a:ext>
            </a:extLst>
          </p:cNvPr>
          <p:cNvSpPr>
            <a:spLocks noGrp="1"/>
          </p:cNvSpPr>
          <p:nvPr>
            <p:ph type="ctrTitle"/>
          </p:nvPr>
        </p:nvSpPr>
        <p:spPr>
          <a:xfrm>
            <a:off x="2074061" y="1375605"/>
            <a:ext cx="9859258" cy="2387600"/>
          </a:xfrm>
        </p:spPr>
        <p:txBody>
          <a:bodyPr/>
          <a:lstStyle/>
          <a:p>
            <a:r>
              <a:rPr lang="en-US" b="1" dirty="0">
                <a:latin typeface="Arial" panose="020B0604020202020204" pitchFamily="34" charset="0"/>
                <a:cs typeface="Arial" panose="020B0604020202020204" pitchFamily="34" charset="0"/>
              </a:rPr>
              <a:t>McNair Scholars Program</a:t>
            </a:r>
          </a:p>
        </p:txBody>
      </p:sp>
      <p:pic>
        <p:nvPicPr>
          <p:cNvPr id="4" name="Picture 3"/>
          <p:cNvPicPr>
            <a:picLocks noChangeAspect="1"/>
          </p:cNvPicPr>
          <p:nvPr/>
        </p:nvPicPr>
        <p:blipFill>
          <a:blip r:embed="rId2" cstate="print">
            <a:clrChange>
              <a:clrFrom>
                <a:srgbClr val="FFFFFF"/>
              </a:clrFrom>
              <a:clrTo>
                <a:srgbClr val="FFFFFF">
                  <a:alpha val="0"/>
                </a:srgbClr>
              </a:clrTo>
            </a:clrChange>
          </a:blip>
          <a:stretch>
            <a:fillRect/>
          </a:stretch>
        </p:blipFill>
        <p:spPr>
          <a:xfrm>
            <a:off x="1210707" y="1154982"/>
            <a:ext cx="8361393" cy="3141041"/>
          </a:xfrm>
          <a:prstGeom prst="rect">
            <a:avLst/>
          </a:prstGeom>
          <a:noFill/>
          <a:ln>
            <a:noFill/>
          </a:ln>
        </p:spPr>
      </p:pic>
    </p:spTree>
    <p:extLst>
      <p:ext uri="{BB962C8B-B14F-4D97-AF65-F5344CB8AC3E}">
        <p14:creationId xmlns:p14="http://schemas.microsoft.com/office/powerpoint/2010/main" val="6031075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 PREP</a:t>
            </a:r>
          </a:p>
        </p:txBody>
      </p:sp>
      <p:sp>
        <p:nvSpPr>
          <p:cNvPr id="3" name="Content Placeholder 2"/>
          <p:cNvSpPr>
            <a:spLocks noGrp="1"/>
          </p:cNvSpPr>
          <p:nvPr>
            <p:ph idx="1"/>
          </p:nvPr>
        </p:nvSpPr>
        <p:spPr/>
        <p:txBody>
          <a:bodyPr/>
          <a:lstStyle/>
          <a:p>
            <a:r>
              <a:rPr lang="en-US" dirty="0"/>
              <a:t>Test required for most graduate programs</a:t>
            </a:r>
          </a:p>
          <a:p>
            <a:r>
              <a:rPr lang="en-US" dirty="0"/>
              <a:t>50% off the GRE test</a:t>
            </a:r>
          </a:p>
          <a:p>
            <a:r>
              <a:rPr lang="en-US" dirty="0"/>
              <a:t>GRE Preparation Classes</a:t>
            </a:r>
          </a:p>
          <a:p>
            <a:pPr lvl="1"/>
            <a:r>
              <a:rPr lang="en-US" dirty="0"/>
              <a:t>Hybrid of in person meetings and online</a:t>
            </a:r>
          </a:p>
          <a:p>
            <a:pPr lvl="1"/>
            <a:r>
              <a:rPr lang="en-US" dirty="0"/>
              <a:t>Available to scholars as a senior or a junior</a:t>
            </a:r>
          </a:p>
          <a:p>
            <a:pPr lvl="1"/>
            <a:r>
              <a:rPr lang="en-US" dirty="0"/>
              <a:t>Takes place in September preparing scholars to take the test in October or November</a:t>
            </a:r>
          </a:p>
          <a:p>
            <a:endParaRPr lang="en-US" dirty="0"/>
          </a:p>
        </p:txBody>
      </p:sp>
    </p:spTree>
    <p:extLst>
      <p:ext uri="{BB962C8B-B14F-4D97-AF65-F5344CB8AC3E}">
        <p14:creationId xmlns:p14="http://schemas.microsoft.com/office/powerpoint/2010/main" val="8140101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Benefits</a:t>
            </a:r>
          </a:p>
        </p:txBody>
      </p:sp>
      <p:sp>
        <p:nvSpPr>
          <p:cNvPr id="3" name="Content Placeholder 2"/>
          <p:cNvSpPr>
            <a:spLocks noGrp="1"/>
          </p:cNvSpPr>
          <p:nvPr>
            <p:ph idx="1"/>
          </p:nvPr>
        </p:nvSpPr>
        <p:spPr/>
        <p:txBody>
          <a:bodyPr/>
          <a:lstStyle/>
          <a:p>
            <a:r>
              <a:rPr lang="en-US" dirty="0"/>
              <a:t>Application fee waived to graduate schools</a:t>
            </a:r>
          </a:p>
          <a:p>
            <a:r>
              <a:rPr lang="en-US" dirty="0"/>
              <a:t>McNair specific fellowships</a:t>
            </a:r>
          </a:p>
          <a:p>
            <a:r>
              <a:rPr lang="en-US" dirty="0"/>
              <a:t>Free MU Transcripts</a:t>
            </a:r>
          </a:p>
          <a:p>
            <a:r>
              <a:rPr lang="en-US" i="1" dirty="0"/>
              <a:t>Strong </a:t>
            </a:r>
            <a:r>
              <a:rPr lang="en-US" dirty="0"/>
              <a:t>letters of recommendations</a:t>
            </a:r>
          </a:p>
          <a:p>
            <a:r>
              <a:rPr lang="en-US" dirty="0"/>
              <a:t>Curriculum Vitae Assistance</a:t>
            </a:r>
          </a:p>
          <a:p>
            <a:r>
              <a:rPr lang="en-US" dirty="0"/>
              <a:t>Preparing to be a T.A. Class</a:t>
            </a:r>
          </a:p>
          <a:p>
            <a:r>
              <a:rPr lang="en-US" dirty="0"/>
              <a:t>Graduate school campus visits</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6977" t="10419" r="8345"/>
          <a:stretch/>
        </p:blipFill>
        <p:spPr>
          <a:xfrm>
            <a:off x="6689334" y="2223296"/>
            <a:ext cx="5321156" cy="3752837"/>
          </a:xfrm>
          <a:prstGeom prst="rect">
            <a:avLst/>
          </a:prstGeom>
        </p:spPr>
      </p:pic>
    </p:spTree>
    <p:extLst>
      <p:ext uri="{BB962C8B-B14F-4D97-AF65-F5344CB8AC3E}">
        <p14:creationId xmlns:p14="http://schemas.microsoft.com/office/powerpoint/2010/main" val="29098326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Mizzou Successes</a:t>
            </a:r>
          </a:p>
        </p:txBody>
      </p:sp>
      <p:sp>
        <p:nvSpPr>
          <p:cNvPr id="3" name="Content Placeholder 2"/>
          <p:cNvSpPr>
            <a:spLocks noGrp="1"/>
          </p:cNvSpPr>
          <p:nvPr>
            <p:ph idx="1"/>
          </p:nvPr>
        </p:nvSpPr>
        <p:spPr/>
        <p:txBody>
          <a:bodyPr>
            <a:normAutofit/>
          </a:bodyPr>
          <a:lstStyle/>
          <a:p>
            <a:r>
              <a:rPr lang="en-US" dirty="0"/>
              <a:t>189 MU McNair Scholars have obtained </a:t>
            </a:r>
            <a:br>
              <a:rPr lang="en-US" dirty="0"/>
            </a:br>
            <a:r>
              <a:rPr lang="en-US" dirty="0"/>
              <a:t>their doctoral degree</a:t>
            </a:r>
          </a:p>
          <a:p>
            <a:r>
              <a:rPr lang="en-US" dirty="0"/>
              <a:t>Over 300 obtained at least a master’s</a:t>
            </a:r>
          </a:p>
          <a:p>
            <a:r>
              <a:rPr lang="en-US" dirty="0"/>
              <a:t>Since 2012 there have been 46 doctoral</a:t>
            </a:r>
            <a:br>
              <a:rPr lang="en-US" dirty="0"/>
            </a:br>
            <a:r>
              <a:rPr lang="en-US" dirty="0"/>
              <a:t>degrees granted to past scholars</a:t>
            </a:r>
          </a:p>
          <a:p>
            <a:r>
              <a:rPr lang="en-US" dirty="0"/>
              <a:t>Currently 104 scholars in graduate school</a:t>
            </a:r>
          </a:p>
          <a:p>
            <a:endParaRPr lang="en-US" dirty="0"/>
          </a:p>
        </p:txBody>
      </p:sp>
      <p:pic>
        <p:nvPicPr>
          <p:cNvPr id="4" name="Picture 2" descr="https://scontent.fcou1-1.fna.fbcdn.net/v/t1.0-9/534209_10101630021790220_1658032503_n.jpg?oh=9286d891e9561da6cee55ae59caffeef&amp;oe=5877EA6E"/>
          <p:cNvPicPr>
            <a:picLocks noChangeAspect="1" noChangeArrowheads="1"/>
          </p:cNvPicPr>
          <p:nvPr/>
        </p:nvPicPr>
        <p:blipFill rotWithShape="1">
          <a:blip r:embed="rId2">
            <a:extLst>
              <a:ext uri="{28A0092B-C50C-407E-A947-70E740481C1C}">
                <a14:useLocalDpi xmlns:a14="http://schemas.microsoft.com/office/drawing/2010/main" val="0"/>
              </a:ext>
            </a:extLst>
          </a:blip>
          <a:srcRect l="30189" t="1" r="8716" b="36814"/>
          <a:stretch/>
        </p:blipFill>
        <p:spPr bwMode="auto">
          <a:xfrm>
            <a:off x="8392527" y="1825625"/>
            <a:ext cx="3561348" cy="36832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53093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Application</a:t>
            </a:r>
          </a:p>
        </p:txBody>
      </p:sp>
      <p:sp>
        <p:nvSpPr>
          <p:cNvPr id="3" name="Content Placeholder 2"/>
          <p:cNvSpPr>
            <a:spLocks noGrp="1"/>
          </p:cNvSpPr>
          <p:nvPr>
            <p:ph idx="1"/>
          </p:nvPr>
        </p:nvSpPr>
        <p:spPr/>
        <p:txBody>
          <a:bodyPr/>
          <a:lstStyle/>
          <a:p>
            <a:pPr marL="514350" indent="-514350">
              <a:buFont typeface="+mj-lt"/>
              <a:buAutoNum type="arabicPeriod"/>
            </a:pPr>
            <a:r>
              <a:rPr lang="en-US" dirty="0"/>
              <a:t>Student Application</a:t>
            </a:r>
          </a:p>
          <a:p>
            <a:pPr marL="514350" indent="-514350">
              <a:buFont typeface="+mj-lt"/>
              <a:buAutoNum type="arabicPeriod"/>
            </a:pPr>
            <a:r>
              <a:rPr lang="en-US" dirty="0"/>
              <a:t>Two Letters of Recommendation</a:t>
            </a:r>
          </a:p>
          <a:p>
            <a:pPr marL="514350" indent="-514350">
              <a:buFont typeface="+mj-lt"/>
              <a:buAutoNum type="arabicPeriod"/>
            </a:pPr>
            <a:r>
              <a:rPr lang="en-US" dirty="0"/>
              <a:t>Mentor Application (optional, but </a:t>
            </a:r>
            <a:r>
              <a:rPr lang="en-US" i="1" dirty="0"/>
              <a:t>strongly</a:t>
            </a:r>
            <a:r>
              <a:rPr lang="en-US" dirty="0"/>
              <a:t> recommended)</a:t>
            </a:r>
          </a:p>
        </p:txBody>
      </p:sp>
      <p:sp>
        <p:nvSpPr>
          <p:cNvPr id="4" name="TextBox 3"/>
          <p:cNvSpPr txBox="1"/>
          <p:nvPr/>
        </p:nvSpPr>
        <p:spPr>
          <a:xfrm>
            <a:off x="4103318" y="3893906"/>
            <a:ext cx="3985386" cy="830997"/>
          </a:xfrm>
          <a:prstGeom prst="rect">
            <a:avLst/>
          </a:prstGeom>
          <a:noFill/>
        </p:spPr>
        <p:txBody>
          <a:bodyPr wrap="none" rtlCol="0">
            <a:spAutoFit/>
          </a:bodyPr>
          <a:lstStyle/>
          <a:p>
            <a:pPr algn="ctr"/>
            <a:r>
              <a:rPr lang="en-US" sz="2800" dirty="0">
                <a:solidFill>
                  <a:srgbClr val="FF0000"/>
                </a:solidFill>
                <a:latin typeface="Arial" panose="020B0604020202020204" pitchFamily="34" charset="0"/>
                <a:cs typeface="Arial" panose="020B0604020202020204" pitchFamily="34" charset="0"/>
              </a:rPr>
              <a:t>Due February 29</a:t>
            </a:r>
            <a:r>
              <a:rPr lang="en-US" sz="2800" baseline="30000" dirty="0">
                <a:solidFill>
                  <a:srgbClr val="FF0000"/>
                </a:solidFill>
                <a:latin typeface="Arial" panose="020B0604020202020204" pitchFamily="34" charset="0"/>
                <a:cs typeface="Arial" panose="020B0604020202020204" pitchFamily="34" charset="0"/>
              </a:rPr>
              <a:t>th</a:t>
            </a:r>
            <a:r>
              <a:rPr lang="en-US" sz="2800" dirty="0">
                <a:solidFill>
                  <a:srgbClr val="FF0000"/>
                </a:solidFill>
                <a:latin typeface="Arial" panose="020B0604020202020204" pitchFamily="34" charset="0"/>
                <a:cs typeface="Arial" panose="020B0604020202020204" pitchFamily="34" charset="0"/>
              </a:rPr>
              <a:t> 2024</a:t>
            </a:r>
          </a:p>
          <a:p>
            <a:pPr algn="ctr"/>
            <a:r>
              <a:rPr lang="en-US" sz="2000" dirty="0">
                <a:latin typeface="Arial" panose="020B0604020202020204" pitchFamily="34" charset="0"/>
                <a:cs typeface="Arial" panose="020B0604020202020204" pitchFamily="34" charset="0"/>
              </a:rPr>
              <a:t>(Available on McNair Website)</a:t>
            </a:r>
          </a:p>
        </p:txBody>
      </p:sp>
      <p:sp>
        <p:nvSpPr>
          <p:cNvPr id="5" name="TextBox 4">
            <a:extLst>
              <a:ext uri="{FF2B5EF4-FFF2-40B4-BE49-F238E27FC236}">
                <a16:creationId xmlns:a16="http://schemas.microsoft.com/office/drawing/2014/main" id="{2B8AF8AA-D5BC-CEC3-9472-5360CEBF55C5}"/>
              </a:ext>
            </a:extLst>
          </p:cNvPr>
          <p:cNvSpPr txBox="1"/>
          <p:nvPr/>
        </p:nvSpPr>
        <p:spPr>
          <a:xfrm>
            <a:off x="857954" y="6222119"/>
            <a:ext cx="4402667" cy="369332"/>
          </a:xfrm>
          <a:prstGeom prst="rect">
            <a:avLst/>
          </a:prstGeom>
          <a:noFill/>
        </p:spPr>
        <p:txBody>
          <a:bodyPr wrap="square" rtlCol="0">
            <a:spAutoFit/>
          </a:bodyPr>
          <a:lstStyle/>
          <a:p>
            <a:r>
              <a:rPr lang="en-US" dirty="0">
                <a:solidFill>
                  <a:schemeClr val="bg1"/>
                </a:solidFill>
              </a:rPr>
              <a:t>mcnair.missouri.edu</a:t>
            </a:r>
          </a:p>
        </p:txBody>
      </p:sp>
    </p:spTree>
    <p:extLst>
      <p:ext uri="{BB962C8B-B14F-4D97-AF65-F5344CB8AC3E}">
        <p14:creationId xmlns:p14="http://schemas.microsoft.com/office/powerpoint/2010/main" val="38490411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Application</a:t>
            </a:r>
          </a:p>
        </p:txBody>
      </p:sp>
      <p:sp>
        <p:nvSpPr>
          <p:cNvPr id="3" name="Content Placeholder 2"/>
          <p:cNvSpPr>
            <a:spLocks noGrp="1"/>
          </p:cNvSpPr>
          <p:nvPr>
            <p:ph idx="1"/>
          </p:nvPr>
        </p:nvSpPr>
        <p:spPr/>
        <p:txBody>
          <a:bodyPr/>
          <a:lstStyle/>
          <a:p>
            <a:r>
              <a:rPr lang="en-US" dirty="0"/>
              <a:t>Qualtrics form, asking for basic demographic information</a:t>
            </a:r>
          </a:p>
          <a:p>
            <a:r>
              <a:rPr lang="en-US" dirty="0"/>
              <a:t>Personal Statement (500 words)</a:t>
            </a:r>
          </a:p>
          <a:p>
            <a:pPr marL="914400" lvl="1" indent="-457200">
              <a:buFont typeface="+mj-lt"/>
              <a:buAutoNum type="arabicPeriod"/>
            </a:pPr>
            <a:r>
              <a:rPr lang="en-US" dirty="0"/>
              <a:t>Relevant background information.</a:t>
            </a:r>
          </a:p>
          <a:p>
            <a:pPr marL="914400" lvl="1" indent="-457200">
              <a:buFont typeface="+mj-lt"/>
              <a:buAutoNum type="arabicPeriod"/>
            </a:pPr>
            <a:r>
              <a:rPr lang="en-US" dirty="0"/>
              <a:t>Your interest in pursuing further academic work in a particular discipline.</a:t>
            </a:r>
          </a:p>
          <a:p>
            <a:pPr marL="914400" lvl="1" indent="-457200">
              <a:buFont typeface="+mj-lt"/>
              <a:buAutoNum type="arabicPeriod"/>
            </a:pPr>
            <a:r>
              <a:rPr lang="en-US" dirty="0"/>
              <a:t>Why you want to participate in the program.</a:t>
            </a:r>
          </a:p>
          <a:p>
            <a:pPr marL="914400" lvl="1" indent="-457200">
              <a:buFont typeface="+mj-lt"/>
              <a:buAutoNum type="arabicPeriod"/>
            </a:pPr>
            <a:r>
              <a:rPr lang="en-US" dirty="0"/>
              <a:t>A description of your research interests and, if possible, proposed research project or scholarly activity. </a:t>
            </a:r>
          </a:p>
          <a:p>
            <a:endParaRPr lang="en-US" dirty="0"/>
          </a:p>
        </p:txBody>
      </p:sp>
    </p:spTree>
    <p:extLst>
      <p:ext uri="{BB962C8B-B14F-4D97-AF65-F5344CB8AC3E}">
        <p14:creationId xmlns:p14="http://schemas.microsoft.com/office/powerpoint/2010/main" val="492867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Application</a:t>
            </a:r>
          </a:p>
        </p:txBody>
      </p:sp>
      <p:sp>
        <p:nvSpPr>
          <p:cNvPr id="3" name="Content Placeholder 2"/>
          <p:cNvSpPr>
            <a:spLocks noGrp="1"/>
          </p:cNvSpPr>
          <p:nvPr>
            <p:ph idx="1"/>
          </p:nvPr>
        </p:nvSpPr>
        <p:spPr/>
        <p:txBody>
          <a:bodyPr/>
          <a:lstStyle/>
          <a:p>
            <a:r>
              <a:rPr lang="en-US" dirty="0"/>
              <a:t>Academic Profile</a:t>
            </a:r>
          </a:p>
          <a:p>
            <a:r>
              <a:rPr lang="en-US" dirty="0"/>
              <a:t>Tax information (FAFSA or Parents’ 2023 IRS 1040 form)</a:t>
            </a:r>
          </a:p>
          <a:p>
            <a:endParaRPr lang="en-US" dirty="0"/>
          </a:p>
        </p:txBody>
      </p:sp>
    </p:spTree>
    <p:extLst>
      <p:ext uri="{BB962C8B-B14F-4D97-AF65-F5344CB8AC3E}">
        <p14:creationId xmlns:p14="http://schemas.microsoft.com/office/powerpoint/2010/main" val="20866529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Letters of Recommendation	</a:t>
            </a:r>
          </a:p>
        </p:txBody>
      </p:sp>
      <p:sp>
        <p:nvSpPr>
          <p:cNvPr id="3" name="Content Placeholder 2"/>
          <p:cNvSpPr>
            <a:spLocks noGrp="1"/>
          </p:cNvSpPr>
          <p:nvPr>
            <p:ph idx="1"/>
          </p:nvPr>
        </p:nvSpPr>
        <p:spPr/>
        <p:txBody>
          <a:bodyPr>
            <a:normAutofit lnSpcReduction="10000"/>
          </a:bodyPr>
          <a:lstStyle/>
          <a:p>
            <a:r>
              <a:rPr lang="en-US" dirty="0"/>
              <a:t>Two recommenders from those who can speak on your academic behalf</a:t>
            </a:r>
          </a:p>
          <a:p>
            <a:pPr lvl="1"/>
            <a:r>
              <a:rPr lang="en-US" dirty="0"/>
              <a:t>Faculty, graduate students, academic advisor, etc.</a:t>
            </a:r>
          </a:p>
          <a:p>
            <a:pPr lvl="1"/>
            <a:r>
              <a:rPr lang="en-US" dirty="0"/>
              <a:t>Prefer those who’ve known you post high school</a:t>
            </a:r>
          </a:p>
          <a:p>
            <a:pPr lvl="1"/>
            <a:r>
              <a:rPr lang="en-US" dirty="0"/>
              <a:t>OK if from other institution</a:t>
            </a:r>
          </a:p>
          <a:p>
            <a:r>
              <a:rPr lang="en-US" dirty="0"/>
              <a:t>Letters discuss: </a:t>
            </a:r>
          </a:p>
          <a:p>
            <a:pPr lvl="1"/>
            <a:r>
              <a:rPr lang="en-US" dirty="0"/>
              <a:t>Your potential as a graduate student and future scholar</a:t>
            </a:r>
          </a:p>
          <a:p>
            <a:pPr lvl="1"/>
            <a:r>
              <a:rPr lang="en-US" dirty="0"/>
              <a:t>How you may benefit from the McNair Program</a:t>
            </a:r>
          </a:p>
          <a:p>
            <a:pPr lvl="1"/>
            <a:r>
              <a:rPr lang="en-US" dirty="0"/>
              <a:t>Your aptitude for academic research or scholarly activity</a:t>
            </a:r>
          </a:p>
          <a:p>
            <a:pPr lvl="1"/>
            <a:r>
              <a:rPr lang="en-US" dirty="0"/>
              <a:t>Your motivation for completing graduate work</a:t>
            </a:r>
          </a:p>
          <a:p>
            <a:pPr lvl="1"/>
            <a:r>
              <a:rPr lang="en-US" dirty="0"/>
              <a:t>Your strengths and weaknesses</a:t>
            </a:r>
          </a:p>
          <a:p>
            <a:pPr lvl="1"/>
            <a:endParaRPr lang="en-US" dirty="0"/>
          </a:p>
          <a:p>
            <a:endParaRPr lang="en-US" dirty="0"/>
          </a:p>
        </p:txBody>
      </p:sp>
    </p:spTree>
    <p:extLst>
      <p:ext uri="{BB962C8B-B14F-4D97-AF65-F5344CB8AC3E}">
        <p14:creationId xmlns:p14="http://schemas.microsoft.com/office/powerpoint/2010/main" val="36564914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Mentor Application</a:t>
            </a:r>
          </a:p>
        </p:txBody>
      </p:sp>
      <p:sp>
        <p:nvSpPr>
          <p:cNvPr id="3" name="Content Placeholder 2"/>
          <p:cNvSpPr>
            <a:spLocks noGrp="1"/>
          </p:cNvSpPr>
          <p:nvPr>
            <p:ph idx="1"/>
          </p:nvPr>
        </p:nvSpPr>
        <p:spPr/>
        <p:txBody>
          <a:bodyPr/>
          <a:lstStyle/>
          <a:p>
            <a:r>
              <a:rPr lang="en-US" dirty="0"/>
              <a:t>Identify mentor</a:t>
            </a:r>
          </a:p>
          <a:p>
            <a:r>
              <a:rPr lang="en-US" dirty="0"/>
              <a:t>Consider mentor fit for your future</a:t>
            </a:r>
          </a:p>
          <a:p>
            <a:r>
              <a:rPr lang="en-US" dirty="0"/>
              <a:t>Tips on finding</a:t>
            </a:r>
          </a:p>
          <a:p>
            <a:endParaRPr lang="en-US" dirty="0"/>
          </a:p>
          <a:p>
            <a:r>
              <a:rPr lang="en-US" dirty="0"/>
              <a:t>Ok if recommender is also mentor (in fact, we like that!)</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41870679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Interview</a:t>
            </a:r>
          </a:p>
        </p:txBody>
      </p:sp>
      <p:sp>
        <p:nvSpPr>
          <p:cNvPr id="3" name="Content Placeholder 2"/>
          <p:cNvSpPr>
            <a:spLocks noGrp="1"/>
          </p:cNvSpPr>
          <p:nvPr>
            <p:ph idx="1"/>
          </p:nvPr>
        </p:nvSpPr>
        <p:spPr/>
        <p:txBody>
          <a:bodyPr/>
          <a:lstStyle/>
          <a:p>
            <a:r>
              <a:rPr lang="en-US" dirty="0"/>
              <a:t>30 finalists </a:t>
            </a:r>
          </a:p>
          <a:p>
            <a:r>
              <a:rPr lang="en-US" dirty="0"/>
              <a:t>~20 minute long interview with McNair Staff</a:t>
            </a:r>
          </a:p>
          <a:p>
            <a:r>
              <a:rPr lang="en-US" dirty="0"/>
              <a:t>Expands on personal statement</a:t>
            </a:r>
          </a:p>
          <a:p>
            <a:r>
              <a:rPr lang="en-US" dirty="0"/>
              <a:t>Emphasizing why you want to go to graduate school</a:t>
            </a:r>
          </a:p>
          <a:p>
            <a:r>
              <a:rPr lang="en-US" dirty="0"/>
              <a:t>Takes place week before spring break</a:t>
            </a:r>
          </a:p>
        </p:txBody>
      </p:sp>
    </p:spTree>
    <p:extLst>
      <p:ext uri="{BB962C8B-B14F-4D97-AF65-F5344CB8AC3E}">
        <p14:creationId xmlns:p14="http://schemas.microsoft.com/office/powerpoint/2010/main" val="17241064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Selection</a:t>
            </a:r>
          </a:p>
        </p:txBody>
      </p:sp>
      <p:sp>
        <p:nvSpPr>
          <p:cNvPr id="3" name="Content Placeholder 2"/>
          <p:cNvSpPr>
            <a:spLocks noGrp="1"/>
          </p:cNvSpPr>
          <p:nvPr>
            <p:ph idx="1"/>
          </p:nvPr>
        </p:nvSpPr>
        <p:spPr/>
        <p:txBody>
          <a:bodyPr/>
          <a:lstStyle/>
          <a:p>
            <a:r>
              <a:rPr lang="en-US" dirty="0"/>
              <a:t>Eligibility</a:t>
            </a:r>
          </a:p>
          <a:p>
            <a:pPr lvl="1"/>
            <a:r>
              <a:rPr lang="en-US" dirty="0"/>
              <a:t>2/3</a:t>
            </a:r>
            <a:r>
              <a:rPr lang="en-US" baseline="30000" dirty="0"/>
              <a:t>rd</a:t>
            </a:r>
            <a:r>
              <a:rPr lang="en-US" dirty="0"/>
              <a:t>  </a:t>
            </a:r>
            <a:r>
              <a:rPr lang="en-US" i="1" dirty="0"/>
              <a:t>must</a:t>
            </a:r>
            <a:r>
              <a:rPr lang="en-US" dirty="0"/>
              <a:t> be first generation and meet federal income guidelines</a:t>
            </a:r>
          </a:p>
          <a:p>
            <a:pPr lvl="1"/>
            <a:r>
              <a:rPr lang="en-US" dirty="0"/>
              <a:t>1/3</a:t>
            </a:r>
            <a:r>
              <a:rPr lang="en-US" baseline="30000" dirty="0"/>
              <a:t>rd</a:t>
            </a:r>
            <a:r>
              <a:rPr lang="en-US" dirty="0"/>
              <a:t> </a:t>
            </a:r>
            <a:r>
              <a:rPr lang="en-US" i="1" dirty="0"/>
              <a:t>may</a:t>
            </a:r>
            <a:r>
              <a:rPr lang="en-US" dirty="0"/>
              <a:t> be under-represented</a:t>
            </a:r>
          </a:p>
          <a:p>
            <a:r>
              <a:rPr lang="en-US" dirty="0"/>
              <a:t>Select 18 students (and ~2 alternates)</a:t>
            </a:r>
          </a:p>
          <a:p>
            <a:r>
              <a:rPr lang="en-US" dirty="0"/>
              <a:t>Typically around 50 students apply</a:t>
            </a:r>
          </a:p>
          <a:p>
            <a:r>
              <a:rPr lang="en-US" dirty="0"/>
              <a:t>Odds of 1:4 or 1:3 to be selected for the program</a:t>
            </a:r>
          </a:p>
          <a:p>
            <a:r>
              <a:rPr lang="en-US" dirty="0"/>
              <a:t>Chosen by Friday after Spring Break </a:t>
            </a:r>
          </a:p>
          <a:p>
            <a:endParaRPr lang="en-US" dirty="0"/>
          </a:p>
        </p:txBody>
      </p:sp>
    </p:spTree>
    <p:extLst>
      <p:ext uri="{BB962C8B-B14F-4D97-AF65-F5344CB8AC3E}">
        <p14:creationId xmlns:p14="http://schemas.microsoft.com/office/powerpoint/2010/main" val="2971002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Overview</a:t>
            </a:r>
          </a:p>
        </p:txBody>
      </p:sp>
      <p:sp>
        <p:nvSpPr>
          <p:cNvPr id="3" name="Content Placeholder 2"/>
          <p:cNvSpPr>
            <a:spLocks noGrp="1"/>
          </p:cNvSpPr>
          <p:nvPr>
            <p:ph idx="1"/>
          </p:nvPr>
        </p:nvSpPr>
        <p:spPr>
          <a:xfrm>
            <a:off x="190500" y="1597025"/>
            <a:ext cx="12001500" cy="4351338"/>
          </a:xfrm>
        </p:spPr>
        <p:txBody>
          <a:bodyPr numCol="2">
            <a:normAutofit/>
          </a:bodyPr>
          <a:lstStyle/>
          <a:p>
            <a:r>
              <a:rPr lang="en-US" b="0" dirty="0">
                <a:latin typeface="Arial" panose="020B0604020202020204" pitchFamily="34" charset="0"/>
                <a:cs typeface="Arial" panose="020B0604020202020204" pitchFamily="34" charset="0"/>
              </a:rPr>
              <a:t>Background</a:t>
            </a:r>
          </a:p>
          <a:p>
            <a:r>
              <a:rPr lang="en-US" b="0" dirty="0">
                <a:latin typeface="Arial" panose="020B0604020202020204" pitchFamily="34" charset="0"/>
                <a:cs typeface="Arial" panose="020B0604020202020204" pitchFamily="34" charset="0"/>
              </a:rPr>
              <a:t>Eligibility</a:t>
            </a:r>
          </a:p>
          <a:p>
            <a:r>
              <a:rPr lang="en-US" b="0" dirty="0">
                <a:latin typeface="Arial" panose="020B0604020202020204" pitchFamily="34" charset="0"/>
                <a:cs typeface="Arial" panose="020B0604020202020204" pitchFamily="34" charset="0"/>
              </a:rPr>
              <a:t>Undergraduate Research</a:t>
            </a:r>
          </a:p>
          <a:p>
            <a:r>
              <a:rPr lang="en-US" b="0" dirty="0">
                <a:latin typeface="Arial" panose="020B0604020202020204" pitchFamily="34" charset="0"/>
                <a:cs typeface="Arial" panose="020B0604020202020204" pitchFamily="34" charset="0"/>
              </a:rPr>
              <a:t>Faculty Mentorship</a:t>
            </a:r>
          </a:p>
          <a:p>
            <a:r>
              <a:rPr lang="en-US" b="0" dirty="0">
                <a:latin typeface="Arial" panose="020B0604020202020204" pitchFamily="34" charset="0"/>
                <a:cs typeface="Arial" panose="020B0604020202020204" pitchFamily="34" charset="0"/>
              </a:rPr>
              <a:t>Graduate School Preparation</a:t>
            </a:r>
          </a:p>
          <a:p>
            <a:r>
              <a:rPr lang="en-US" b="0" dirty="0">
                <a:latin typeface="Arial" panose="020B0604020202020204" pitchFamily="34" charset="0"/>
                <a:cs typeface="Arial" panose="020B0604020202020204" pitchFamily="34" charset="0"/>
              </a:rPr>
              <a:t>Conference Travel</a:t>
            </a:r>
          </a:p>
          <a:p>
            <a:r>
              <a:rPr lang="en-US" b="0" dirty="0">
                <a:latin typeface="Arial" panose="020B0604020202020204" pitchFamily="34" charset="0"/>
                <a:cs typeface="Arial" panose="020B0604020202020204" pitchFamily="34" charset="0"/>
              </a:rPr>
              <a:t>GRE PREP</a:t>
            </a:r>
          </a:p>
          <a:p>
            <a:r>
              <a:rPr lang="en-US" b="0" dirty="0">
                <a:latin typeface="Arial" panose="020B0604020202020204" pitchFamily="34" charset="0"/>
                <a:cs typeface="Arial" panose="020B0604020202020204" pitchFamily="34" charset="0"/>
              </a:rPr>
              <a:t>Other Benefits</a:t>
            </a:r>
          </a:p>
          <a:p>
            <a:r>
              <a:rPr lang="en-US" dirty="0"/>
              <a:t>The Application</a:t>
            </a:r>
          </a:p>
          <a:p>
            <a:pPr lvl="1"/>
            <a:r>
              <a:rPr lang="en-US" b="0" dirty="0">
                <a:latin typeface="Arial" panose="020B0604020202020204" pitchFamily="34" charset="0"/>
                <a:cs typeface="Arial" panose="020B0604020202020204" pitchFamily="34" charset="0"/>
              </a:rPr>
              <a:t>Student Application</a:t>
            </a:r>
          </a:p>
          <a:p>
            <a:pPr lvl="1"/>
            <a:r>
              <a:rPr lang="en-US" dirty="0"/>
              <a:t>Two letters of Recommendation</a:t>
            </a:r>
          </a:p>
          <a:p>
            <a:pPr lvl="1"/>
            <a:r>
              <a:rPr lang="en-US" b="0" dirty="0">
                <a:latin typeface="Arial" panose="020B0604020202020204" pitchFamily="34" charset="0"/>
                <a:cs typeface="Arial" panose="020B0604020202020204" pitchFamily="34" charset="0"/>
              </a:rPr>
              <a:t>Mentor Application</a:t>
            </a:r>
          </a:p>
          <a:p>
            <a:r>
              <a:rPr lang="en-US" dirty="0"/>
              <a:t>Interview</a:t>
            </a:r>
          </a:p>
          <a:p>
            <a:r>
              <a:rPr lang="en-US" b="0" dirty="0">
                <a:latin typeface="Arial" panose="020B0604020202020204" pitchFamily="34" charset="0"/>
                <a:cs typeface="Arial" panose="020B0604020202020204" pitchFamily="34" charset="0"/>
              </a:rPr>
              <a:t>Selection</a:t>
            </a:r>
          </a:p>
          <a:p>
            <a:r>
              <a:rPr lang="en-US" dirty="0"/>
              <a:t>Final Tips</a:t>
            </a:r>
          </a:p>
          <a:p>
            <a:r>
              <a:rPr lang="en-US" b="0" dirty="0">
                <a:latin typeface="Arial" panose="020B0604020202020204" pitchFamily="34" charset="0"/>
                <a:cs typeface="Arial" panose="020B0604020202020204" pitchFamily="34" charset="0"/>
              </a:rPr>
              <a:t>Special Promotion: Guaranteed 4.0 </a:t>
            </a:r>
          </a:p>
        </p:txBody>
      </p:sp>
    </p:spTree>
    <p:extLst>
      <p:ext uri="{BB962C8B-B14F-4D97-AF65-F5344CB8AC3E}">
        <p14:creationId xmlns:p14="http://schemas.microsoft.com/office/powerpoint/2010/main" val="2526583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Tips</a:t>
            </a:r>
          </a:p>
        </p:txBody>
      </p:sp>
      <p:sp>
        <p:nvSpPr>
          <p:cNvPr id="3" name="Content Placeholder 2"/>
          <p:cNvSpPr>
            <a:spLocks noGrp="1"/>
          </p:cNvSpPr>
          <p:nvPr>
            <p:ph idx="1"/>
          </p:nvPr>
        </p:nvSpPr>
        <p:spPr/>
        <p:txBody>
          <a:bodyPr/>
          <a:lstStyle/>
          <a:p>
            <a:r>
              <a:rPr lang="en-US" dirty="0"/>
              <a:t>Having a mentor </a:t>
            </a:r>
            <a:r>
              <a:rPr lang="en-US" i="1" dirty="0"/>
              <a:t>strongly </a:t>
            </a:r>
            <a:r>
              <a:rPr lang="en-US" dirty="0"/>
              <a:t>recommended</a:t>
            </a:r>
          </a:p>
          <a:p>
            <a:pPr lvl="1"/>
            <a:r>
              <a:rPr lang="en-US" dirty="0"/>
              <a:t>Meet with McNair staff if you’re having trouble identifying a mentor</a:t>
            </a:r>
          </a:p>
          <a:p>
            <a:pPr lvl="1"/>
            <a:r>
              <a:rPr lang="en-US" dirty="0"/>
              <a:t>Start early!</a:t>
            </a:r>
          </a:p>
          <a:p>
            <a:r>
              <a:rPr lang="en-US" dirty="0"/>
              <a:t>Talk with past/current scholars</a:t>
            </a:r>
          </a:p>
          <a:p>
            <a:r>
              <a:rPr lang="en-US" dirty="0"/>
              <a:t>Share your personal statement with others</a:t>
            </a:r>
          </a:p>
          <a:p>
            <a:r>
              <a:rPr lang="en-US" dirty="0"/>
              <a:t>Ask for recommendation early!</a:t>
            </a:r>
          </a:p>
        </p:txBody>
      </p:sp>
    </p:spTree>
    <p:extLst>
      <p:ext uri="{BB962C8B-B14F-4D97-AF65-F5344CB8AC3E}">
        <p14:creationId xmlns:p14="http://schemas.microsoft.com/office/powerpoint/2010/main" val="1107542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CE932256-62F7-B41C-5024-EA38089C17B9}"/>
              </a:ext>
            </a:extLst>
          </p:cNvPr>
          <p:cNvCxnSpPr>
            <a:cxnSpLocks/>
          </p:cNvCxnSpPr>
          <p:nvPr/>
        </p:nvCxnSpPr>
        <p:spPr>
          <a:xfrm flipH="1">
            <a:off x="2013527" y="4897274"/>
            <a:ext cx="7228610"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6" name="Rectangle: Rounded Corners 15">
            <a:extLst>
              <a:ext uri="{FF2B5EF4-FFF2-40B4-BE49-F238E27FC236}">
                <a16:creationId xmlns:a16="http://schemas.microsoft.com/office/drawing/2014/main" id="{5C9F2E75-276A-AE8D-49B9-33FE9BB722A3}"/>
              </a:ext>
            </a:extLst>
          </p:cNvPr>
          <p:cNvSpPr/>
          <p:nvPr/>
        </p:nvSpPr>
        <p:spPr>
          <a:xfrm>
            <a:off x="-73891" y="258619"/>
            <a:ext cx="7915564" cy="36933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Picture 4" descr="A book with a person on it&#10;&#10;Description automatically generated">
            <a:extLst>
              <a:ext uri="{FF2B5EF4-FFF2-40B4-BE49-F238E27FC236}">
                <a16:creationId xmlns:a16="http://schemas.microsoft.com/office/drawing/2014/main" id="{4005EB8D-F092-F128-B9D7-2DC6AD1DF128}"/>
              </a:ext>
            </a:extLst>
          </p:cNvPr>
          <p:cNvPicPr>
            <a:picLocks noChangeAspect="1"/>
          </p:cNvPicPr>
          <p:nvPr/>
        </p:nvPicPr>
        <p:blipFill rotWithShape="1">
          <a:blip r:embed="rId2">
            <a:clrChange>
              <a:clrFrom>
                <a:srgbClr val="F3F3F3"/>
              </a:clrFrom>
              <a:clrTo>
                <a:srgbClr val="F3F3F3">
                  <a:alpha val="0"/>
                </a:srgbClr>
              </a:clrTo>
            </a:clrChange>
            <a:extLst>
              <a:ext uri="{28A0092B-C50C-407E-A947-70E740481C1C}">
                <a14:useLocalDpi xmlns:a14="http://schemas.microsoft.com/office/drawing/2010/main" val="0"/>
              </a:ext>
            </a:extLst>
          </a:blip>
          <a:srcRect t="43098"/>
          <a:stretch/>
        </p:blipFill>
        <p:spPr>
          <a:xfrm>
            <a:off x="6620163" y="2576944"/>
            <a:ext cx="5299364" cy="3902364"/>
          </a:xfrm>
          <a:prstGeom prst="rect">
            <a:avLst/>
          </a:prstGeom>
        </p:spPr>
      </p:pic>
      <p:sp>
        <p:nvSpPr>
          <p:cNvPr id="11" name="TextBox 10">
            <a:extLst>
              <a:ext uri="{FF2B5EF4-FFF2-40B4-BE49-F238E27FC236}">
                <a16:creationId xmlns:a16="http://schemas.microsoft.com/office/drawing/2014/main" id="{98AD1C03-7E0D-317D-131B-26D7AE704723}"/>
              </a:ext>
            </a:extLst>
          </p:cNvPr>
          <p:cNvSpPr txBox="1"/>
          <p:nvPr/>
        </p:nvSpPr>
        <p:spPr>
          <a:xfrm>
            <a:off x="226290" y="258619"/>
            <a:ext cx="10963564"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Academic Access &amp; Leadership Development </a:t>
            </a:r>
            <a:r>
              <a:rPr lang="en-US" i="1" dirty="0">
                <a:latin typeface="Arial" panose="020B0604020202020204" pitchFamily="34" charset="0"/>
                <a:cs typeface="Arial" panose="020B0604020202020204" pitchFamily="34" charset="0"/>
              </a:rPr>
              <a:t>presents</a:t>
            </a:r>
          </a:p>
        </p:txBody>
      </p:sp>
      <p:sp>
        <p:nvSpPr>
          <p:cNvPr id="12" name="TextBox 11">
            <a:extLst>
              <a:ext uri="{FF2B5EF4-FFF2-40B4-BE49-F238E27FC236}">
                <a16:creationId xmlns:a16="http://schemas.microsoft.com/office/drawing/2014/main" id="{15448C5D-A76A-9218-46E0-559825B38FCD}"/>
              </a:ext>
            </a:extLst>
          </p:cNvPr>
          <p:cNvSpPr txBox="1"/>
          <p:nvPr/>
        </p:nvSpPr>
        <p:spPr>
          <a:xfrm>
            <a:off x="124690" y="779145"/>
            <a:ext cx="11942619" cy="1107996"/>
          </a:xfrm>
          <a:prstGeom prst="rect">
            <a:avLst/>
          </a:prstGeom>
          <a:noFill/>
        </p:spPr>
        <p:txBody>
          <a:bodyPr wrap="square" rtlCol="0">
            <a:spAutoFit/>
          </a:bodyPr>
          <a:lstStyle/>
          <a:p>
            <a:r>
              <a:rPr lang="en-US" sz="6600" dirty="0">
                <a:latin typeface="Impact" panose="020B0806030902050204" pitchFamily="34" charset="0"/>
              </a:rPr>
              <a:t>Guaranteed 4.0 Learning System</a:t>
            </a:r>
          </a:p>
        </p:txBody>
      </p:sp>
      <p:sp>
        <p:nvSpPr>
          <p:cNvPr id="13" name="TextBox 12">
            <a:extLst>
              <a:ext uri="{FF2B5EF4-FFF2-40B4-BE49-F238E27FC236}">
                <a16:creationId xmlns:a16="http://schemas.microsoft.com/office/drawing/2014/main" id="{A80DA762-69DD-0063-26FB-28AE1E3BE021}"/>
              </a:ext>
            </a:extLst>
          </p:cNvPr>
          <p:cNvSpPr txBox="1"/>
          <p:nvPr/>
        </p:nvSpPr>
        <p:spPr>
          <a:xfrm>
            <a:off x="226290" y="2025648"/>
            <a:ext cx="8488218" cy="2677656"/>
          </a:xfrm>
          <a:prstGeom prst="rect">
            <a:avLst/>
          </a:prstGeom>
          <a:noFill/>
        </p:spPr>
        <p:txBody>
          <a:bodyPr wrap="square" rtlCol="0">
            <a:spAutoFit/>
          </a:bodyPr>
          <a:lstStyle/>
          <a:p>
            <a:pPr algn="l"/>
            <a:r>
              <a:rPr lang="en-US" sz="2400" b="1" i="0" u="none" strike="noStrike" baseline="0" dirty="0">
                <a:latin typeface="Arial-BoldMT"/>
              </a:rPr>
              <a:t>The Guaranteed 4.0 Learning System is an innovative approach to learning and success! </a:t>
            </a:r>
            <a:r>
              <a:rPr lang="en-US" sz="2400" b="0" i="0" u="none" strike="noStrike" baseline="0" dirty="0">
                <a:latin typeface="ArialMT"/>
              </a:rPr>
              <a:t>It is a Dallas-based educational consulting firm that specializes in a dynamic framework of learning. Our comprehensive learning enhancement system employs the latest research in cognitive science and ensures academic excellence – both in and out of the formal educational system.</a:t>
            </a:r>
            <a:endParaRPr lang="en-US" sz="2400" dirty="0"/>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7E4FE05F-2361-4C91-0928-81DEF84C49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290" y="5444651"/>
            <a:ext cx="3080328" cy="874351"/>
          </a:xfrm>
          <a:prstGeom prst="rect">
            <a:avLst/>
          </a:prstGeom>
        </p:spPr>
      </p:pic>
    </p:spTree>
    <p:extLst>
      <p:ext uri="{BB962C8B-B14F-4D97-AF65-F5344CB8AC3E}">
        <p14:creationId xmlns:p14="http://schemas.microsoft.com/office/powerpoint/2010/main" val="20386020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C4EB0141-65C7-E16F-9777-5AFA00060B74}"/>
              </a:ext>
            </a:extLst>
          </p:cNvPr>
          <p:cNvSpPr/>
          <p:nvPr/>
        </p:nvSpPr>
        <p:spPr>
          <a:xfrm>
            <a:off x="281702" y="2044460"/>
            <a:ext cx="2941783" cy="4813539"/>
          </a:xfrm>
          <a:prstGeom prst="flowChartProcess">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 panose="020B0604020202020204" pitchFamily="34" charset="0"/>
                <a:cs typeface="Arial" panose="020B0604020202020204" pitchFamily="34" charset="0"/>
              </a:rPr>
              <a:t>Guaranteed 4.0 Learning System @ Mizzou</a:t>
            </a:r>
          </a:p>
          <a:p>
            <a:pPr algn="ctr"/>
            <a:endParaRPr lang="en-US" dirty="0">
              <a:solidFill>
                <a:srgbClr val="C00000"/>
              </a:solidFill>
              <a:latin typeface="Arial" panose="020B0604020202020204" pitchFamily="34" charset="0"/>
              <a:cs typeface="Arial" panose="020B0604020202020204" pitchFamily="34" charset="0"/>
            </a:endParaRPr>
          </a:p>
          <a:p>
            <a:pPr algn="ctr"/>
            <a:endParaRPr lang="en-US" dirty="0">
              <a:solidFill>
                <a:srgbClr val="C00000"/>
              </a:solidFill>
              <a:latin typeface="Arial" panose="020B0604020202020204" pitchFamily="34" charset="0"/>
              <a:cs typeface="Arial" panose="020B0604020202020204" pitchFamily="34" charset="0"/>
            </a:endParaRPr>
          </a:p>
          <a:p>
            <a:pPr algn="ctr"/>
            <a:r>
              <a:rPr lang="en-US" b="1" dirty="0">
                <a:solidFill>
                  <a:schemeClr val="tx1"/>
                </a:solidFill>
                <a:latin typeface="Arial" panose="020B0604020202020204" pitchFamily="34" charset="0"/>
                <a:cs typeface="Arial" panose="020B0604020202020204" pitchFamily="34" charset="0"/>
              </a:rPr>
              <a:t>Saturday, February 10</a:t>
            </a:r>
          </a:p>
          <a:p>
            <a:pPr algn="ctr"/>
            <a:r>
              <a:rPr lang="en-US" b="1" dirty="0">
                <a:solidFill>
                  <a:schemeClr val="tx1"/>
                </a:solidFill>
                <a:latin typeface="Arial" panose="020B0604020202020204" pitchFamily="34" charset="0"/>
                <a:cs typeface="Arial" panose="020B0604020202020204" pitchFamily="34" charset="0"/>
              </a:rPr>
              <a:t>9:30 am – 3:00 pm</a:t>
            </a:r>
          </a:p>
          <a:p>
            <a:pPr algn="ctr"/>
            <a:r>
              <a:rPr lang="en-US" b="1" dirty="0">
                <a:solidFill>
                  <a:schemeClr val="tx1"/>
                </a:solidFill>
                <a:latin typeface="Arial" panose="020B0604020202020204" pitchFamily="34" charset="0"/>
                <a:cs typeface="Arial" panose="020B0604020202020204" pitchFamily="34" charset="0"/>
              </a:rPr>
              <a:t>Gaines/Oldham Black Culture Center </a:t>
            </a:r>
          </a:p>
          <a:p>
            <a:pPr algn="ctr"/>
            <a:endParaRPr lang="en-US" dirty="0">
              <a:solidFill>
                <a:schemeClr val="tx1"/>
              </a:solidFill>
              <a:latin typeface="Arial" panose="020B0604020202020204" pitchFamily="34" charset="0"/>
              <a:cs typeface="Arial" panose="020B0604020202020204" pitchFamily="34" charset="0"/>
            </a:endParaRPr>
          </a:p>
          <a:p>
            <a:pPr algn="ctr"/>
            <a:endParaRPr lang="en-US" dirty="0">
              <a:solidFill>
                <a:schemeClr val="tx1"/>
              </a:solidFill>
              <a:latin typeface="Arial" panose="020B0604020202020204" pitchFamily="34" charset="0"/>
              <a:cs typeface="Arial" panose="020B0604020202020204" pitchFamily="34" charset="0"/>
            </a:endParaRPr>
          </a:p>
          <a:p>
            <a:pPr algn="ctr"/>
            <a:r>
              <a:rPr lang="en-US" sz="1600" dirty="0">
                <a:solidFill>
                  <a:schemeClr val="tx1"/>
                </a:solidFill>
                <a:latin typeface="Arial" panose="020B0604020202020204" pitchFamily="34" charset="0"/>
                <a:cs typeface="Arial" panose="020B0604020202020204" pitchFamily="34" charset="0"/>
              </a:rPr>
              <a:t>Breakfast and lunch </a:t>
            </a:r>
          </a:p>
          <a:p>
            <a:pPr algn="ctr"/>
            <a:r>
              <a:rPr lang="en-US" sz="1600" dirty="0">
                <a:solidFill>
                  <a:schemeClr val="tx1"/>
                </a:solidFill>
                <a:latin typeface="Arial" panose="020B0604020202020204" pitchFamily="34" charset="0"/>
                <a:cs typeface="Arial" panose="020B0604020202020204" pitchFamily="34" charset="0"/>
              </a:rPr>
              <a:t>provided for participants.</a:t>
            </a:r>
          </a:p>
          <a:p>
            <a:pPr algn="ctr"/>
            <a:endParaRPr lang="en-US" sz="1600" dirty="0">
              <a:solidFill>
                <a:schemeClr val="tx1"/>
              </a:solidFill>
              <a:latin typeface="Arial" panose="020B0604020202020204" pitchFamily="34" charset="0"/>
              <a:cs typeface="Arial" panose="020B0604020202020204" pitchFamily="34" charset="0"/>
            </a:endParaRPr>
          </a:p>
          <a:p>
            <a:pPr algn="ctr"/>
            <a:r>
              <a:rPr lang="en-US" sz="1600" dirty="0">
                <a:solidFill>
                  <a:schemeClr val="tx1"/>
                </a:solidFill>
                <a:latin typeface="Arial" panose="020B0604020202020204" pitchFamily="34" charset="0"/>
                <a:cs typeface="Arial" panose="020B0604020202020204" pitchFamily="34" charset="0"/>
              </a:rPr>
              <a:t>Registration via MU Engage. </a:t>
            </a:r>
            <a:r>
              <a:rPr lang="en-US" sz="1600" b="1" dirty="0">
                <a:solidFill>
                  <a:schemeClr val="tx1"/>
                </a:solidFill>
                <a:latin typeface="Arial" panose="020B0604020202020204" pitchFamily="34" charset="0"/>
                <a:cs typeface="Arial" panose="020B0604020202020204" pitchFamily="34" charset="0"/>
              </a:rPr>
              <a:t>Space is limited.</a:t>
            </a:r>
          </a:p>
          <a:p>
            <a:pPr algn="ctr"/>
            <a:endParaRPr lang="en-US" sz="1600" dirty="0">
              <a:solidFill>
                <a:schemeClr val="tx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CE932256-62F7-B41C-5024-EA38089C17B9}"/>
              </a:ext>
            </a:extLst>
          </p:cNvPr>
          <p:cNvCxnSpPr>
            <a:cxnSpLocks/>
          </p:cNvCxnSpPr>
          <p:nvPr/>
        </p:nvCxnSpPr>
        <p:spPr>
          <a:xfrm flipH="1">
            <a:off x="3509818" y="5359085"/>
            <a:ext cx="6655169"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6" name="Rectangle: Rounded Corners 15">
            <a:extLst>
              <a:ext uri="{FF2B5EF4-FFF2-40B4-BE49-F238E27FC236}">
                <a16:creationId xmlns:a16="http://schemas.microsoft.com/office/drawing/2014/main" id="{5C9F2E75-276A-AE8D-49B9-33FE9BB722A3}"/>
              </a:ext>
            </a:extLst>
          </p:cNvPr>
          <p:cNvSpPr/>
          <p:nvPr/>
        </p:nvSpPr>
        <p:spPr>
          <a:xfrm>
            <a:off x="-73891" y="258619"/>
            <a:ext cx="7915564" cy="36933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AD1C03-7E0D-317D-131B-26D7AE704723}"/>
              </a:ext>
            </a:extLst>
          </p:cNvPr>
          <p:cNvSpPr txBox="1"/>
          <p:nvPr/>
        </p:nvSpPr>
        <p:spPr>
          <a:xfrm>
            <a:off x="226290" y="258619"/>
            <a:ext cx="10963564"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Academic Access &amp; Leadership Development </a:t>
            </a:r>
            <a:r>
              <a:rPr lang="en-US" i="1" dirty="0">
                <a:latin typeface="Arial" panose="020B0604020202020204" pitchFamily="34" charset="0"/>
                <a:cs typeface="Arial" panose="020B0604020202020204" pitchFamily="34" charset="0"/>
              </a:rPr>
              <a:t>presents</a:t>
            </a:r>
          </a:p>
        </p:txBody>
      </p:sp>
      <p:sp>
        <p:nvSpPr>
          <p:cNvPr id="12" name="TextBox 11">
            <a:extLst>
              <a:ext uri="{FF2B5EF4-FFF2-40B4-BE49-F238E27FC236}">
                <a16:creationId xmlns:a16="http://schemas.microsoft.com/office/drawing/2014/main" id="{15448C5D-A76A-9218-46E0-559825B38FCD}"/>
              </a:ext>
            </a:extLst>
          </p:cNvPr>
          <p:cNvSpPr txBox="1"/>
          <p:nvPr/>
        </p:nvSpPr>
        <p:spPr>
          <a:xfrm>
            <a:off x="124690" y="779145"/>
            <a:ext cx="11942619" cy="1107996"/>
          </a:xfrm>
          <a:prstGeom prst="rect">
            <a:avLst/>
          </a:prstGeom>
          <a:noFill/>
        </p:spPr>
        <p:txBody>
          <a:bodyPr wrap="square" rtlCol="0">
            <a:spAutoFit/>
          </a:bodyPr>
          <a:lstStyle/>
          <a:p>
            <a:r>
              <a:rPr lang="en-US" sz="6600" dirty="0">
                <a:latin typeface="Impact" panose="020B0806030902050204" pitchFamily="34" charset="0"/>
              </a:rPr>
              <a:t>Guaranteed 4.0 Learning System</a:t>
            </a:r>
          </a:p>
        </p:txBody>
      </p:sp>
      <p:sp>
        <p:nvSpPr>
          <p:cNvPr id="13" name="TextBox 12">
            <a:extLst>
              <a:ext uri="{FF2B5EF4-FFF2-40B4-BE49-F238E27FC236}">
                <a16:creationId xmlns:a16="http://schemas.microsoft.com/office/drawing/2014/main" id="{A80DA762-69DD-0063-26FB-28AE1E3BE021}"/>
              </a:ext>
            </a:extLst>
          </p:cNvPr>
          <p:cNvSpPr txBox="1"/>
          <p:nvPr/>
        </p:nvSpPr>
        <p:spPr>
          <a:xfrm>
            <a:off x="3509818" y="2048645"/>
            <a:ext cx="6542972" cy="3108543"/>
          </a:xfrm>
          <a:prstGeom prst="rect">
            <a:avLst/>
          </a:prstGeom>
          <a:noFill/>
        </p:spPr>
        <p:txBody>
          <a:bodyPr wrap="square" rtlCol="0">
            <a:spAutoFit/>
          </a:bodyPr>
          <a:lstStyle/>
          <a:p>
            <a:pPr algn="l"/>
            <a:r>
              <a:rPr lang="en-US" sz="1600" b="0" i="0" u="none" strike="noStrike" baseline="0" dirty="0">
                <a:latin typeface="ArialMT"/>
              </a:rPr>
              <a:t>“Guaranteed 4.0” does just what the title implies. This educational series details a unique learning method that is guaranteed to deliver a 4.0 GPA. The focus of these seminars is not “how to study”. Rather, we want students to </a:t>
            </a:r>
            <a:r>
              <a:rPr lang="en-US" sz="1600" b="1" i="0" u="none" strike="noStrike" baseline="0" dirty="0">
                <a:latin typeface="ArialMT"/>
              </a:rPr>
              <a:t>learn how to learn</a:t>
            </a:r>
            <a:r>
              <a:rPr lang="en-US" sz="1600" b="0" i="0" u="none" strike="noStrike" baseline="0" dirty="0">
                <a:latin typeface="ArialMT"/>
              </a:rPr>
              <a:t> and ultimately achieve a mindset of academic excellence and success. </a:t>
            </a:r>
          </a:p>
          <a:p>
            <a:pPr algn="l"/>
            <a:endParaRPr lang="en-US" sz="1600" dirty="0">
              <a:latin typeface="ArialMT"/>
            </a:endParaRPr>
          </a:p>
          <a:p>
            <a:pPr algn="l"/>
            <a:r>
              <a:rPr lang="en-US" sz="1600" b="0" i="0" u="none" strike="noStrike" baseline="0" dirty="0">
                <a:latin typeface="ArialMT"/>
              </a:rPr>
              <a:t>Using this comprehensive framework, students learn simple techniques such as </a:t>
            </a:r>
            <a:r>
              <a:rPr lang="en-US" sz="1600" b="1" i="0" u="none" strike="noStrike" baseline="0" dirty="0">
                <a:latin typeface="ArialMT"/>
              </a:rPr>
              <a:t>repetition for long-term information retention</a:t>
            </a:r>
            <a:r>
              <a:rPr lang="en-US" sz="1600" b="0" i="0" u="none" strike="noStrike" baseline="0" dirty="0">
                <a:latin typeface="ArialMT"/>
              </a:rPr>
              <a:t>, as well as advanced strategies of </a:t>
            </a:r>
            <a:r>
              <a:rPr lang="en-US" sz="1600" b="1" i="0" u="none" strike="noStrike" baseline="0" dirty="0">
                <a:latin typeface="ArialMT"/>
              </a:rPr>
              <a:t>critical thinking </a:t>
            </a:r>
            <a:r>
              <a:rPr lang="en-US" sz="1600" b="0" i="0" u="none" strike="noStrike" baseline="0" dirty="0">
                <a:latin typeface="ArialMT"/>
              </a:rPr>
              <a:t>and </a:t>
            </a:r>
            <a:r>
              <a:rPr lang="en-US" sz="1600" b="1" i="0" u="none" strike="noStrike" baseline="0" dirty="0">
                <a:latin typeface="ArialMT"/>
              </a:rPr>
              <a:t>metacognition</a:t>
            </a:r>
            <a:r>
              <a:rPr lang="en-US" sz="1600" b="0" i="0" u="none" strike="noStrike" baseline="0" dirty="0">
                <a:latin typeface="ArialMT"/>
              </a:rPr>
              <a:t>. Students leave the seminar empowered and motivated to achieve their</a:t>
            </a:r>
            <a:r>
              <a:rPr lang="en-US" sz="1600" dirty="0">
                <a:latin typeface="ArialMT"/>
              </a:rPr>
              <a:t> </a:t>
            </a:r>
            <a:r>
              <a:rPr lang="en-US" sz="1600" b="0" i="0" u="none" strike="noStrike" baseline="0" dirty="0">
                <a:latin typeface="ArialMT"/>
              </a:rPr>
              <a:t>4.0!</a:t>
            </a:r>
          </a:p>
          <a:p>
            <a:pPr algn="r"/>
            <a:r>
              <a:rPr lang="en-US" sz="1600" b="0" i="0" u="none" strike="noStrike" baseline="0" dirty="0">
                <a:latin typeface="ArialMT"/>
              </a:rPr>
              <a:t>www.</a:t>
            </a:r>
            <a:r>
              <a:rPr lang="en-US" sz="1600" b="0" i="1" u="none" strike="noStrike" baseline="0" dirty="0">
                <a:latin typeface="ArialMT"/>
              </a:rPr>
              <a:t>nomorestudy.com</a:t>
            </a:r>
            <a:endParaRPr lang="en-US" sz="2000" i="1" dirty="0"/>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7E4FE05F-2361-4C91-0928-81DEF84C4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9818" y="5641679"/>
            <a:ext cx="3080328" cy="874351"/>
          </a:xfrm>
          <a:prstGeom prst="rect">
            <a:avLst/>
          </a:prstGeom>
        </p:spPr>
      </p:pic>
      <p:pic>
        <p:nvPicPr>
          <p:cNvPr id="2" name="Picture 1" descr="A book with a person on it&#10;&#10;Description automatically generated">
            <a:extLst>
              <a:ext uri="{FF2B5EF4-FFF2-40B4-BE49-F238E27FC236}">
                <a16:creationId xmlns:a16="http://schemas.microsoft.com/office/drawing/2014/main" id="{092E8760-45D8-4EFB-8241-E07694883313}"/>
              </a:ext>
            </a:extLst>
          </p:cNvPr>
          <p:cNvPicPr>
            <a:picLocks noChangeAspect="1"/>
          </p:cNvPicPr>
          <p:nvPr/>
        </p:nvPicPr>
        <p:blipFill rotWithShape="1">
          <a:blip r:embed="rId3">
            <a:clrChange>
              <a:clrFrom>
                <a:srgbClr val="F3F3F3"/>
              </a:clrFrom>
              <a:clrTo>
                <a:srgbClr val="F3F3F3">
                  <a:alpha val="0"/>
                </a:srgbClr>
              </a:clrTo>
            </a:clrChange>
            <a:extLst>
              <a:ext uri="{28A0092B-C50C-407E-A947-70E740481C1C}">
                <a14:useLocalDpi xmlns:a14="http://schemas.microsoft.com/office/drawing/2010/main" val="0"/>
              </a:ext>
            </a:extLst>
          </a:blip>
          <a:srcRect t="43098"/>
          <a:stretch/>
        </p:blipFill>
        <p:spPr>
          <a:xfrm>
            <a:off x="8407574" y="3781016"/>
            <a:ext cx="3618540" cy="2664633"/>
          </a:xfrm>
          <a:prstGeom prst="rect">
            <a:avLst/>
          </a:prstGeom>
        </p:spPr>
      </p:pic>
    </p:spTree>
    <p:extLst>
      <p:ext uri="{BB962C8B-B14F-4D97-AF65-F5344CB8AC3E}">
        <p14:creationId xmlns:p14="http://schemas.microsoft.com/office/powerpoint/2010/main" val="1393814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Process 6">
            <a:extLst>
              <a:ext uri="{FF2B5EF4-FFF2-40B4-BE49-F238E27FC236}">
                <a16:creationId xmlns:a16="http://schemas.microsoft.com/office/drawing/2014/main" id="{C4EB0141-65C7-E16F-9777-5AFA00060B74}"/>
              </a:ext>
            </a:extLst>
          </p:cNvPr>
          <p:cNvSpPr/>
          <p:nvPr/>
        </p:nvSpPr>
        <p:spPr>
          <a:xfrm>
            <a:off x="281702" y="2044460"/>
            <a:ext cx="2941783" cy="4813539"/>
          </a:xfrm>
          <a:prstGeom prst="flowChartProcess">
            <a:avLst/>
          </a:prstGeom>
          <a:solidFill>
            <a:schemeClr val="bg1"/>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C00000"/>
                </a:solidFill>
                <a:latin typeface="Arial" panose="020B0604020202020204" pitchFamily="34" charset="0"/>
                <a:cs typeface="Arial" panose="020B0604020202020204" pitchFamily="34" charset="0"/>
              </a:rPr>
              <a:t>Guaranteed 4.0 Learning System @ Mizzou</a:t>
            </a:r>
          </a:p>
          <a:p>
            <a:pPr algn="ctr"/>
            <a:endParaRPr lang="en-US" dirty="0">
              <a:solidFill>
                <a:srgbClr val="C00000"/>
              </a:solidFill>
              <a:latin typeface="Arial" panose="020B0604020202020204" pitchFamily="34" charset="0"/>
              <a:cs typeface="Arial" panose="020B0604020202020204" pitchFamily="34" charset="0"/>
            </a:endParaRPr>
          </a:p>
          <a:p>
            <a:pPr algn="ctr"/>
            <a:endParaRPr lang="en-US" dirty="0">
              <a:solidFill>
                <a:srgbClr val="C00000"/>
              </a:solidFill>
              <a:latin typeface="Arial" panose="020B0604020202020204" pitchFamily="34" charset="0"/>
              <a:cs typeface="Arial" panose="020B0604020202020204" pitchFamily="34" charset="0"/>
            </a:endParaRPr>
          </a:p>
          <a:p>
            <a:pPr algn="ctr"/>
            <a:r>
              <a:rPr lang="en-US" b="1" dirty="0">
                <a:solidFill>
                  <a:schemeClr val="tx1"/>
                </a:solidFill>
                <a:latin typeface="Arial" panose="020B0604020202020204" pitchFamily="34" charset="0"/>
                <a:cs typeface="Arial" panose="020B0604020202020204" pitchFamily="34" charset="0"/>
              </a:rPr>
              <a:t>Saturday, February 10</a:t>
            </a:r>
          </a:p>
          <a:p>
            <a:pPr algn="ctr"/>
            <a:r>
              <a:rPr lang="en-US" b="1" dirty="0">
                <a:solidFill>
                  <a:schemeClr val="tx1"/>
                </a:solidFill>
                <a:latin typeface="Arial" panose="020B0604020202020204" pitchFamily="34" charset="0"/>
                <a:cs typeface="Arial" panose="020B0604020202020204" pitchFamily="34" charset="0"/>
              </a:rPr>
              <a:t>9:30 am – 3:00 pm</a:t>
            </a:r>
          </a:p>
          <a:p>
            <a:pPr algn="ctr"/>
            <a:r>
              <a:rPr lang="en-US" b="1" dirty="0">
                <a:solidFill>
                  <a:schemeClr val="tx1"/>
                </a:solidFill>
                <a:latin typeface="Arial" panose="020B0604020202020204" pitchFamily="34" charset="0"/>
                <a:cs typeface="Arial" panose="020B0604020202020204" pitchFamily="34" charset="0"/>
              </a:rPr>
              <a:t>Gaines/Oldham Black Culture Center </a:t>
            </a:r>
          </a:p>
          <a:p>
            <a:pPr algn="ctr"/>
            <a:endParaRPr lang="en-US" dirty="0">
              <a:solidFill>
                <a:schemeClr val="tx1"/>
              </a:solidFill>
              <a:latin typeface="Arial" panose="020B0604020202020204" pitchFamily="34" charset="0"/>
              <a:cs typeface="Arial" panose="020B0604020202020204" pitchFamily="34" charset="0"/>
            </a:endParaRPr>
          </a:p>
          <a:p>
            <a:pPr algn="ctr"/>
            <a:endParaRPr lang="en-US" dirty="0">
              <a:solidFill>
                <a:schemeClr val="tx1"/>
              </a:solidFill>
              <a:latin typeface="Arial" panose="020B0604020202020204" pitchFamily="34" charset="0"/>
              <a:cs typeface="Arial" panose="020B0604020202020204" pitchFamily="34" charset="0"/>
            </a:endParaRPr>
          </a:p>
          <a:p>
            <a:pPr algn="ctr"/>
            <a:r>
              <a:rPr lang="en-US" sz="1600" dirty="0">
                <a:solidFill>
                  <a:schemeClr val="tx1"/>
                </a:solidFill>
                <a:latin typeface="Arial" panose="020B0604020202020204" pitchFamily="34" charset="0"/>
                <a:cs typeface="Arial" panose="020B0604020202020204" pitchFamily="34" charset="0"/>
              </a:rPr>
              <a:t>Breakfast and lunch </a:t>
            </a:r>
          </a:p>
          <a:p>
            <a:pPr algn="ctr"/>
            <a:r>
              <a:rPr lang="en-US" sz="1600" dirty="0">
                <a:solidFill>
                  <a:schemeClr val="tx1"/>
                </a:solidFill>
                <a:latin typeface="Arial" panose="020B0604020202020204" pitchFamily="34" charset="0"/>
                <a:cs typeface="Arial" panose="020B0604020202020204" pitchFamily="34" charset="0"/>
              </a:rPr>
              <a:t>provided for participants.</a:t>
            </a:r>
          </a:p>
          <a:p>
            <a:pPr algn="ctr"/>
            <a:endParaRPr lang="en-US" sz="1600" dirty="0">
              <a:solidFill>
                <a:schemeClr val="tx1"/>
              </a:solidFill>
              <a:latin typeface="Arial" panose="020B0604020202020204" pitchFamily="34" charset="0"/>
              <a:cs typeface="Arial" panose="020B0604020202020204" pitchFamily="34" charset="0"/>
            </a:endParaRPr>
          </a:p>
          <a:p>
            <a:pPr algn="ctr"/>
            <a:r>
              <a:rPr lang="en-US" sz="1600" dirty="0">
                <a:solidFill>
                  <a:schemeClr val="tx1"/>
                </a:solidFill>
                <a:latin typeface="Arial" panose="020B0604020202020204" pitchFamily="34" charset="0"/>
                <a:cs typeface="Arial" panose="020B0604020202020204" pitchFamily="34" charset="0"/>
              </a:rPr>
              <a:t>Registration via MU Engage. </a:t>
            </a:r>
            <a:r>
              <a:rPr lang="en-US" sz="1600" b="1" dirty="0">
                <a:solidFill>
                  <a:schemeClr val="tx1"/>
                </a:solidFill>
                <a:latin typeface="Arial" panose="020B0604020202020204" pitchFamily="34" charset="0"/>
                <a:cs typeface="Arial" panose="020B0604020202020204" pitchFamily="34" charset="0"/>
              </a:rPr>
              <a:t>Space is limited.</a:t>
            </a:r>
          </a:p>
          <a:p>
            <a:pPr algn="ctr"/>
            <a:endParaRPr lang="en-US" sz="1600" dirty="0">
              <a:solidFill>
                <a:schemeClr val="tx1"/>
              </a:solidFill>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CE932256-62F7-B41C-5024-EA38089C17B9}"/>
              </a:ext>
            </a:extLst>
          </p:cNvPr>
          <p:cNvCxnSpPr>
            <a:cxnSpLocks/>
          </p:cNvCxnSpPr>
          <p:nvPr/>
        </p:nvCxnSpPr>
        <p:spPr>
          <a:xfrm flipH="1">
            <a:off x="3509818" y="5359085"/>
            <a:ext cx="8682182" cy="0"/>
          </a:xfrm>
          <a:prstGeom prst="line">
            <a:avLst/>
          </a:prstGeom>
          <a:ln w="57150"/>
        </p:spPr>
        <p:style>
          <a:lnRef idx="1">
            <a:schemeClr val="accent4"/>
          </a:lnRef>
          <a:fillRef idx="0">
            <a:schemeClr val="accent4"/>
          </a:fillRef>
          <a:effectRef idx="0">
            <a:schemeClr val="accent4"/>
          </a:effectRef>
          <a:fontRef idx="minor">
            <a:schemeClr val="tx1"/>
          </a:fontRef>
        </p:style>
      </p:cxnSp>
      <p:sp>
        <p:nvSpPr>
          <p:cNvPr id="16" name="Rectangle: Rounded Corners 15">
            <a:extLst>
              <a:ext uri="{FF2B5EF4-FFF2-40B4-BE49-F238E27FC236}">
                <a16:creationId xmlns:a16="http://schemas.microsoft.com/office/drawing/2014/main" id="{5C9F2E75-276A-AE8D-49B9-33FE9BB722A3}"/>
              </a:ext>
            </a:extLst>
          </p:cNvPr>
          <p:cNvSpPr/>
          <p:nvPr/>
        </p:nvSpPr>
        <p:spPr>
          <a:xfrm>
            <a:off x="-73891" y="258619"/>
            <a:ext cx="7915564" cy="369332"/>
          </a:xfrm>
          <a:prstGeom prst="round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AD1C03-7E0D-317D-131B-26D7AE704723}"/>
              </a:ext>
            </a:extLst>
          </p:cNvPr>
          <p:cNvSpPr txBox="1"/>
          <p:nvPr/>
        </p:nvSpPr>
        <p:spPr>
          <a:xfrm>
            <a:off x="226290" y="258619"/>
            <a:ext cx="10963564" cy="369332"/>
          </a:xfrm>
          <a:prstGeom prst="rect">
            <a:avLst/>
          </a:prstGeom>
          <a:noFill/>
        </p:spPr>
        <p:txBody>
          <a:bodyPr wrap="square" rtlCol="0">
            <a:spAutoFit/>
          </a:bodyPr>
          <a:lstStyle/>
          <a:p>
            <a:r>
              <a:rPr lang="en-US" b="1" i="1" dirty="0">
                <a:latin typeface="Arial" panose="020B0604020202020204" pitchFamily="34" charset="0"/>
                <a:cs typeface="Arial" panose="020B0604020202020204" pitchFamily="34" charset="0"/>
              </a:rPr>
              <a:t>Academic Access &amp; Leadership Development </a:t>
            </a:r>
            <a:r>
              <a:rPr lang="en-US" i="1" dirty="0">
                <a:latin typeface="Arial" panose="020B0604020202020204" pitchFamily="34" charset="0"/>
                <a:cs typeface="Arial" panose="020B0604020202020204" pitchFamily="34" charset="0"/>
              </a:rPr>
              <a:t>presents</a:t>
            </a:r>
          </a:p>
        </p:txBody>
      </p:sp>
      <p:sp>
        <p:nvSpPr>
          <p:cNvPr id="12" name="TextBox 11">
            <a:extLst>
              <a:ext uri="{FF2B5EF4-FFF2-40B4-BE49-F238E27FC236}">
                <a16:creationId xmlns:a16="http://schemas.microsoft.com/office/drawing/2014/main" id="{15448C5D-A76A-9218-46E0-559825B38FCD}"/>
              </a:ext>
            </a:extLst>
          </p:cNvPr>
          <p:cNvSpPr txBox="1"/>
          <p:nvPr/>
        </p:nvSpPr>
        <p:spPr>
          <a:xfrm>
            <a:off x="124690" y="779145"/>
            <a:ext cx="11942619" cy="1107996"/>
          </a:xfrm>
          <a:prstGeom prst="rect">
            <a:avLst/>
          </a:prstGeom>
          <a:noFill/>
        </p:spPr>
        <p:txBody>
          <a:bodyPr wrap="square" rtlCol="0">
            <a:spAutoFit/>
          </a:bodyPr>
          <a:lstStyle/>
          <a:p>
            <a:r>
              <a:rPr lang="en-US" sz="6600" dirty="0">
                <a:latin typeface="Impact" panose="020B0806030902050204" pitchFamily="34" charset="0"/>
              </a:rPr>
              <a:t>Guaranteed 4.0 Learning System</a:t>
            </a:r>
          </a:p>
        </p:txBody>
      </p:sp>
      <p:sp>
        <p:nvSpPr>
          <p:cNvPr id="13" name="TextBox 12">
            <a:extLst>
              <a:ext uri="{FF2B5EF4-FFF2-40B4-BE49-F238E27FC236}">
                <a16:creationId xmlns:a16="http://schemas.microsoft.com/office/drawing/2014/main" id="{A80DA762-69DD-0063-26FB-28AE1E3BE021}"/>
              </a:ext>
            </a:extLst>
          </p:cNvPr>
          <p:cNvSpPr txBox="1"/>
          <p:nvPr/>
        </p:nvSpPr>
        <p:spPr>
          <a:xfrm>
            <a:off x="3509818" y="2313791"/>
            <a:ext cx="8238836" cy="2862322"/>
          </a:xfrm>
          <a:prstGeom prst="rect">
            <a:avLst/>
          </a:prstGeom>
          <a:noFill/>
        </p:spPr>
        <p:txBody>
          <a:bodyPr wrap="square" rtlCol="0">
            <a:spAutoFit/>
          </a:bodyPr>
          <a:lstStyle/>
          <a:p>
            <a:pPr algn="l"/>
            <a:r>
              <a:rPr lang="en-US" sz="1800" b="0" i="0" u="none" strike="noStrike" baseline="0" dirty="0">
                <a:latin typeface="ArialMT"/>
              </a:rPr>
              <a:t>“Guaranteed 4.0” does just what the title implies. This educational series details a unique learning method that is guaranteed to deliver a 4.0 GPA. The focus of these seminars is not “how to study”. Rather, we want students to </a:t>
            </a:r>
            <a:r>
              <a:rPr lang="en-US" sz="1800" b="1" i="0" u="none" strike="noStrike" baseline="0" dirty="0">
                <a:latin typeface="ArialMT"/>
              </a:rPr>
              <a:t>learn how to learn</a:t>
            </a:r>
            <a:r>
              <a:rPr lang="en-US" sz="1800" b="0" i="0" u="none" strike="noStrike" baseline="0" dirty="0">
                <a:latin typeface="ArialMT"/>
              </a:rPr>
              <a:t> and ultimately achieve a mindset of academic excellence and success. </a:t>
            </a:r>
          </a:p>
          <a:p>
            <a:pPr algn="l"/>
            <a:endParaRPr lang="en-US" dirty="0">
              <a:latin typeface="ArialMT"/>
            </a:endParaRPr>
          </a:p>
          <a:p>
            <a:pPr algn="l"/>
            <a:r>
              <a:rPr lang="en-US" sz="1800" b="0" i="0" u="none" strike="noStrike" baseline="0" dirty="0">
                <a:latin typeface="ArialMT"/>
              </a:rPr>
              <a:t>Using this comprehensive framework, students learn simple techniques such as </a:t>
            </a:r>
            <a:r>
              <a:rPr lang="en-US" sz="1800" b="1" i="0" u="none" strike="noStrike" baseline="0" dirty="0">
                <a:latin typeface="ArialMT"/>
              </a:rPr>
              <a:t>repetition for long-term information retention</a:t>
            </a:r>
            <a:r>
              <a:rPr lang="en-US" sz="1800" b="0" i="0" u="none" strike="noStrike" baseline="0" dirty="0">
                <a:latin typeface="ArialMT"/>
              </a:rPr>
              <a:t>, as well as advanced strategies of </a:t>
            </a:r>
            <a:r>
              <a:rPr lang="en-US" sz="1800" b="1" i="0" u="none" strike="noStrike" baseline="0" dirty="0">
                <a:latin typeface="ArialMT"/>
              </a:rPr>
              <a:t>critical thinking </a:t>
            </a:r>
            <a:r>
              <a:rPr lang="en-US" sz="1800" b="0" i="0" u="none" strike="noStrike" baseline="0" dirty="0">
                <a:latin typeface="ArialMT"/>
              </a:rPr>
              <a:t>and </a:t>
            </a:r>
            <a:r>
              <a:rPr lang="en-US" sz="1800" b="1" i="0" u="none" strike="noStrike" baseline="0" dirty="0">
                <a:latin typeface="ArialMT"/>
              </a:rPr>
              <a:t>metacognition</a:t>
            </a:r>
            <a:r>
              <a:rPr lang="en-US" sz="1800" b="0" i="0" u="none" strike="noStrike" baseline="0" dirty="0">
                <a:latin typeface="ArialMT"/>
              </a:rPr>
              <a:t>. Students leave the seminar empowered and motivated to achieve their</a:t>
            </a:r>
            <a:r>
              <a:rPr lang="en-US" dirty="0">
                <a:latin typeface="ArialMT"/>
              </a:rPr>
              <a:t> </a:t>
            </a:r>
            <a:r>
              <a:rPr lang="en-US" sz="1800" b="0" i="0" u="none" strike="noStrike" baseline="0" dirty="0">
                <a:latin typeface="ArialMT"/>
              </a:rPr>
              <a:t>4.0!</a:t>
            </a:r>
          </a:p>
          <a:p>
            <a:pPr algn="r"/>
            <a:r>
              <a:rPr lang="en-US" sz="1800" b="0" i="0" u="none" strike="noStrike" baseline="0" dirty="0">
                <a:latin typeface="ArialMT"/>
              </a:rPr>
              <a:t>www.</a:t>
            </a:r>
            <a:r>
              <a:rPr lang="en-US" sz="1800" b="0" i="1" u="none" strike="noStrike" baseline="0" dirty="0">
                <a:latin typeface="ArialMT"/>
              </a:rPr>
              <a:t>nomorestudy.com</a:t>
            </a:r>
            <a:endParaRPr lang="en-US" sz="2400" i="1" dirty="0"/>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7E4FE05F-2361-4C91-0928-81DEF84C49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8326" y="5725030"/>
            <a:ext cx="3080328" cy="874351"/>
          </a:xfrm>
          <a:prstGeom prst="rect">
            <a:avLst/>
          </a:prstGeom>
        </p:spPr>
      </p:pic>
    </p:spTree>
    <p:extLst>
      <p:ext uri="{BB962C8B-B14F-4D97-AF65-F5344CB8AC3E}">
        <p14:creationId xmlns:p14="http://schemas.microsoft.com/office/powerpoint/2010/main" val="2356044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Title 1"/>
          <p:cNvSpPr txBox="1">
            <a:spLocks/>
          </p:cNvSpPr>
          <p:nvPr/>
        </p:nvSpPr>
        <p:spPr>
          <a:xfrm>
            <a:off x="847725" y="679451"/>
            <a:ext cx="10515600" cy="711200"/>
          </a:xfrm>
          <a:prstGeom prst="rect">
            <a:avLst/>
          </a:prstGeom>
        </p:spPr>
        <p:txBody>
          <a:bodyPr/>
          <a:lstStyle>
            <a:lvl1pPr algn="l" defTabSz="914446" rtl="0" eaLnBrk="1" latinLnBrk="0" hangingPunct="1">
              <a:lnSpc>
                <a:spcPct val="90000"/>
              </a:lnSpc>
              <a:spcBef>
                <a:spcPct val="0"/>
              </a:spcBef>
              <a:buNone/>
              <a:defRPr sz="4400" kern="1200">
                <a:solidFill>
                  <a:schemeClr val="tx1"/>
                </a:solidFill>
                <a:latin typeface="Graphik Cond Black" pitchFamily="2" charset="0"/>
                <a:ea typeface="+mj-ea"/>
                <a:cs typeface="+mj-cs"/>
              </a:defRPr>
            </a:lvl1pPr>
          </a:lstStyle>
          <a:p>
            <a:r>
              <a:rPr lang="en-US" b="1" dirty="0">
                <a:latin typeface="Arial" panose="020B0604020202020204" pitchFamily="34" charset="0"/>
                <a:cs typeface="Arial" panose="020B0604020202020204" pitchFamily="34" charset="0"/>
              </a:rPr>
              <a:t>Final Thoughts	</a:t>
            </a:r>
          </a:p>
        </p:txBody>
      </p:sp>
      <p:sp>
        <p:nvSpPr>
          <p:cNvPr id="3" name="Content Placeholder 2"/>
          <p:cNvSpPr txBox="1">
            <a:spLocks/>
          </p:cNvSpPr>
          <p:nvPr/>
        </p:nvSpPr>
        <p:spPr>
          <a:xfrm>
            <a:off x="838200" y="1825625"/>
            <a:ext cx="10515600" cy="4351338"/>
          </a:xfrm>
          <a:prstGeom prst="rect">
            <a:avLst/>
          </a:prstGeom>
        </p:spPr>
        <p:txBody>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Graphik Cond Black" pitchFamily="2"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133" kern="1200">
                <a:solidFill>
                  <a:schemeClr val="tx1"/>
                </a:solidFill>
                <a:latin typeface="Clarendon URW" pitchFamily="2" charset="77"/>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867" b="0" i="0" kern="1200">
                <a:solidFill>
                  <a:schemeClr val="tx1"/>
                </a:solidFill>
                <a:latin typeface="Gotham Book" pitchFamily="2" charset="0"/>
                <a:ea typeface="+mn-ea"/>
                <a:cs typeface="Gotham Book" pitchFamily="2" charset="0"/>
              </a:defRPr>
            </a:lvl3pPr>
            <a:lvl4pPr marL="1600280" indent="-228611" algn="l" defTabSz="914446"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Light" pitchFamily="2" charset="0"/>
                <a:ea typeface="+mn-ea"/>
                <a:cs typeface="Gotham Light" pitchFamily="2" charset="0"/>
              </a:defRPr>
            </a:lvl4pPr>
            <a:lvl5pPr marL="2057503" indent="-228611" algn="l" defTabSz="914446" rtl="0" eaLnBrk="1" latinLnBrk="0" hangingPunct="1">
              <a:lnSpc>
                <a:spcPct val="90000"/>
              </a:lnSpc>
              <a:spcBef>
                <a:spcPts val="500"/>
              </a:spcBef>
              <a:buFont typeface="Arial" panose="020B0604020202020204" pitchFamily="34" charset="0"/>
              <a:buChar char="•"/>
              <a:defRPr sz="1600" b="0" i="1" kern="1200">
                <a:solidFill>
                  <a:schemeClr val="tx1"/>
                </a:solidFill>
                <a:latin typeface="Gotham Light Italic" pitchFamily="2" charset="0"/>
                <a:ea typeface="+mn-ea"/>
                <a:cs typeface="Gotham Light Italic" pitchFamily="2"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 McNair program was incredible and I will be encouraging any and all undergraduates from first-generation or minority backgrounds to apply whether they have research in mind or not.</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I met some of my greatest friends in college in this program and ultimately it helped sculpt me into someone ready for graduate school and also gave me the final concept of what I want to do in graduate school. I cannot wait.” </a:t>
            </a:r>
          </a:p>
          <a:p>
            <a:pPr marL="0" indent="0" algn="r">
              <a:buFont typeface="Arial" panose="020B0604020202020204" pitchFamily="34" charset="0"/>
              <a:buNone/>
            </a:pPr>
            <a:r>
              <a:rPr lang="en-US" dirty="0">
                <a:latin typeface="Arial" panose="020B0604020202020204" pitchFamily="34" charset="0"/>
                <a:cs typeface="Arial" panose="020B0604020202020204" pitchFamily="34" charset="0"/>
              </a:rPr>
              <a:t>-- 2015-2016 McNair Scholar</a:t>
            </a:r>
            <a:br>
              <a:rPr lang="en-US" dirty="0">
                <a:latin typeface="Arial" panose="020B0604020202020204" pitchFamily="34" charset="0"/>
                <a:cs typeface="Arial" panose="020B0604020202020204" pitchFamily="34" charset="0"/>
              </a:rPr>
            </a:b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3892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Ronald E. McNair</a:t>
            </a:r>
          </a:p>
        </p:txBody>
      </p:sp>
      <p:sp>
        <p:nvSpPr>
          <p:cNvPr id="3" name="Content Placeholder 2"/>
          <p:cNvSpPr>
            <a:spLocks noGrp="1"/>
          </p:cNvSpPr>
          <p:nvPr>
            <p:ph sz="half" idx="1"/>
          </p:nvPr>
        </p:nvSpPr>
        <p:spPr/>
        <p:txBody>
          <a:bodyPr/>
          <a:lstStyle/>
          <a:p>
            <a:r>
              <a:rPr lang="en-US" b="0" dirty="0">
                <a:latin typeface="Arial" panose="020B0604020202020204" pitchFamily="34" charset="0"/>
                <a:cs typeface="Arial" panose="020B0604020202020204" pitchFamily="34" charset="0"/>
              </a:rPr>
              <a:t>Physics undergrad from</a:t>
            </a: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 North Carolina A&amp;T</a:t>
            </a:r>
          </a:p>
          <a:p>
            <a:r>
              <a:rPr lang="en-US" b="0" dirty="0">
                <a:latin typeface="Arial" panose="020B0604020202020204" pitchFamily="34" charset="0"/>
                <a:cs typeface="Arial" panose="020B0604020202020204" pitchFamily="34" charset="0"/>
              </a:rPr>
              <a:t>PhD in Physics from MIT</a:t>
            </a:r>
          </a:p>
          <a:p>
            <a:r>
              <a:rPr lang="en-US" b="0" dirty="0">
                <a:latin typeface="Arial" panose="020B0604020202020204" pitchFamily="34" charset="0"/>
                <a:cs typeface="Arial" panose="020B0604020202020204" pitchFamily="34" charset="0"/>
              </a:rPr>
              <a:t>Second astronaut African-American in space</a:t>
            </a:r>
          </a:p>
          <a:p>
            <a:r>
              <a:rPr lang="en-US" b="0" dirty="0">
                <a:latin typeface="Arial" panose="020B0604020202020204" pitchFamily="34" charset="0"/>
                <a:cs typeface="Arial" panose="020B0604020202020204" pitchFamily="34" charset="0"/>
              </a:rPr>
              <a:t>Died onboard </a:t>
            </a:r>
            <a:r>
              <a:rPr lang="en-US" b="0" i="1" dirty="0">
                <a:latin typeface="Arial" panose="020B0604020202020204" pitchFamily="34" charset="0"/>
                <a:cs typeface="Arial" panose="020B0604020202020204" pitchFamily="34" charset="0"/>
              </a:rPr>
              <a:t>Challenger</a:t>
            </a:r>
            <a:r>
              <a:rPr lang="en-US" b="0" dirty="0">
                <a:latin typeface="Arial" panose="020B0604020202020204" pitchFamily="34" charset="0"/>
                <a:cs typeface="Arial" panose="020B0604020202020204" pitchFamily="34" charset="0"/>
              </a:rPr>
              <a:t> mission in 1986</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061910" y="1566598"/>
            <a:ext cx="3402179" cy="4351338"/>
          </a:xfrm>
        </p:spPr>
      </p:pic>
    </p:spTree>
    <p:extLst>
      <p:ext uri="{BB962C8B-B14F-4D97-AF65-F5344CB8AC3E}">
        <p14:creationId xmlns:p14="http://schemas.microsoft.com/office/powerpoint/2010/main" val="4123081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latin typeface="Arial" panose="020B0604020202020204" pitchFamily="34" charset="0"/>
                <a:cs typeface="Arial" panose="020B0604020202020204" pitchFamily="34" charset="0"/>
              </a:rPr>
              <a:t>McNair </a:t>
            </a:r>
            <a:r>
              <a:rPr lang="en-US" b="1" dirty="0" err="1">
                <a:latin typeface="Arial" panose="020B0604020202020204" pitchFamily="34" charset="0"/>
                <a:cs typeface="Arial" panose="020B0604020202020204" pitchFamily="34" charset="0"/>
              </a:rPr>
              <a:t>Postbaccalaureate</a:t>
            </a:r>
            <a:r>
              <a:rPr lang="en-US" b="1" dirty="0">
                <a:latin typeface="Arial" panose="020B0604020202020204" pitchFamily="34" charset="0"/>
                <a:cs typeface="Arial" panose="020B0604020202020204" pitchFamily="34" charset="0"/>
              </a:rPr>
              <a:t> Achievement Program</a:t>
            </a:r>
          </a:p>
        </p:txBody>
      </p:sp>
      <p:sp>
        <p:nvSpPr>
          <p:cNvPr id="3" name="Content Placeholder 2"/>
          <p:cNvSpPr>
            <a:spLocks noGrp="1"/>
          </p:cNvSpPr>
          <p:nvPr>
            <p:ph idx="1"/>
          </p:nvPr>
        </p:nvSpPr>
        <p:spPr/>
        <p:txBody>
          <a:bodyPr/>
          <a:lstStyle/>
          <a:p>
            <a:r>
              <a:rPr lang="en-US" b="0" dirty="0">
                <a:latin typeface="Arial" panose="020B0604020202020204" pitchFamily="34" charset="0"/>
                <a:cs typeface="Arial" panose="020B0604020202020204" pitchFamily="34" charset="0"/>
              </a:rPr>
              <a:t>Designed to prepare undergraduate students for doctoral studies through involvement in research and other scholarly activities</a:t>
            </a:r>
          </a:p>
          <a:p>
            <a:r>
              <a:rPr lang="en-US" b="0" dirty="0">
                <a:latin typeface="Arial" panose="020B0604020202020204" pitchFamily="34" charset="0"/>
                <a:cs typeface="Arial" panose="020B0604020202020204" pitchFamily="34" charset="0"/>
              </a:rPr>
              <a:t>Univ. of Missouri’s program one of first 14 programs to be funded by the US Department of Education in 1989.</a:t>
            </a:r>
          </a:p>
          <a:p>
            <a:r>
              <a:rPr lang="en-US" b="0" dirty="0">
                <a:latin typeface="Arial" panose="020B0604020202020204" pitchFamily="34" charset="0"/>
                <a:cs typeface="Arial" panose="020B0604020202020204" pitchFamily="34" charset="0"/>
              </a:rPr>
              <a:t>Now </a:t>
            </a:r>
            <a:r>
              <a:rPr lang="en-US" dirty="0"/>
              <a:t>216</a:t>
            </a:r>
            <a:r>
              <a:rPr lang="en-US" b="0" dirty="0">
                <a:latin typeface="Arial" panose="020B0604020202020204" pitchFamily="34" charset="0"/>
                <a:cs typeface="Arial" panose="020B0604020202020204" pitchFamily="34" charset="0"/>
              </a:rPr>
              <a:t> programs nationally</a:t>
            </a:r>
          </a:p>
          <a:p>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1503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Eligibility</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Either</a:t>
            </a:r>
          </a:p>
          <a:p>
            <a:pPr lvl="1"/>
            <a:r>
              <a:rPr lang="en-US" dirty="0">
                <a:latin typeface="Arial" panose="020B0604020202020204" pitchFamily="34" charset="0"/>
                <a:cs typeface="Arial" panose="020B0604020202020204" pitchFamily="34" charset="0"/>
              </a:rPr>
              <a:t>First Generation College Student who meets federal income guidelines</a:t>
            </a:r>
          </a:p>
          <a:p>
            <a:pPr lvl="1"/>
            <a:r>
              <a:rPr lang="en-US" dirty="0">
                <a:latin typeface="Arial" panose="020B0604020202020204" pitchFamily="34" charset="0"/>
                <a:cs typeface="Arial" panose="020B0604020202020204" pitchFamily="34" charset="0"/>
              </a:rPr>
              <a:t>OR College student underrepresented in graduate education</a:t>
            </a:r>
          </a:p>
          <a:p>
            <a:pPr lvl="1"/>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Also</a:t>
            </a:r>
          </a:p>
          <a:p>
            <a:pPr lvl="1"/>
            <a:r>
              <a:rPr lang="en-US" dirty="0">
                <a:latin typeface="Arial" panose="020B0604020202020204" pitchFamily="34" charset="0"/>
                <a:cs typeface="Arial" panose="020B0604020202020204" pitchFamily="34" charset="0"/>
              </a:rPr>
              <a:t>2.8 Cumulative GPA</a:t>
            </a:r>
          </a:p>
          <a:p>
            <a:pPr lvl="1"/>
            <a:r>
              <a:rPr lang="en-US" dirty="0">
                <a:latin typeface="Arial" panose="020B0604020202020204" pitchFamily="34" charset="0"/>
                <a:cs typeface="Arial" panose="020B0604020202020204" pitchFamily="34" charset="0"/>
              </a:rPr>
              <a:t>US Citizen/Permanent Resident</a:t>
            </a:r>
          </a:p>
          <a:p>
            <a:pPr lvl="1"/>
            <a:r>
              <a:rPr lang="en-US" dirty="0">
                <a:latin typeface="Arial" panose="020B0604020202020204" pitchFamily="34" charset="0"/>
                <a:cs typeface="Arial" panose="020B0604020202020204" pitchFamily="34" charset="0"/>
              </a:rPr>
              <a:t>60 credit hours by the start of the academic year participating</a:t>
            </a:r>
          </a:p>
        </p:txBody>
      </p:sp>
    </p:spTree>
    <p:extLst>
      <p:ext uri="{BB962C8B-B14F-4D97-AF65-F5344CB8AC3E}">
        <p14:creationId xmlns:p14="http://schemas.microsoft.com/office/powerpoint/2010/main" val="612105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Funded Internships</a:t>
            </a:r>
          </a:p>
        </p:txBody>
      </p:sp>
      <p:sp>
        <p:nvSpPr>
          <p:cNvPr id="3" name="Content Placeholder 2"/>
          <p:cNvSpPr>
            <a:spLocks noGrp="1"/>
          </p:cNvSpPr>
          <p:nvPr>
            <p:ph idx="1"/>
          </p:nvPr>
        </p:nvSpPr>
        <p:spPr>
          <a:xfrm>
            <a:off x="838200" y="1825625"/>
            <a:ext cx="10515600" cy="1747134"/>
          </a:xfrm>
        </p:spPr>
        <p:txBody>
          <a:bodyPr/>
          <a:lstStyle/>
          <a:p>
            <a:r>
              <a:rPr lang="en-US" dirty="0">
                <a:latin typeface="Arial" panose="020B0604020202020204" pitchFamily="34" charset="0"/>
                <a:cs typeface="Arial" panose="020B0604020202020204" pitchFamily="34" charset="0"/>
              </a:rPr>
              <a:t>Paid Undergraduate Research with a Faculty mentor</a:t>
            </a:r>
          </a:p>
          <a:p>
            <a:pPr lvl="1"/>
            <a:r>
              <a:rPr lang="en-US" dirty="0">
                <a:latin typeface="Arial" panose="020B0604020202020204" pitchFamily="34" charset="0"/>
                <a:cs typeface="Arial" panose="020B0604020202020204" pitchFamily="34" charset="0"/>
              </a:rPr>
              <a:t>Conduct research in your field</a:t>
            </a:r>
          </a:p>
          <a:p>
            <a:pPr lvl="1"/>
            <a:r>
              <a:rPr lang="en-US" dirty="0">
                <a:latin typeface="Arial" panose="020B0604020202020204" pitchFamily="34" charset="0"/>
                <a:cs typeface="Arial" panose="020B0604020202020204" pitchFamily="34" charset="0"/>
              </a:rPr>
              <a:t>All Majors accepted</a:t>
            </a:r>
          </a:p>
          <a:p>
            <a:pPr lvl="1"/>
            <a:r>
              <a:rPr lang="en-US" dirty="0">
                <a:latin typeface="Arial" panose="020B0604020202020204" pitchFamily="34" charset="0"/>
                <a:cs typeface="Arial" panose="020B0604020202020204" pitchFamily="34" charset="0"/>
              </a:rPr>
              <a:t>280 hours of research per academic year</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794" t="11756" r="3132" b="-269"/>
          <a:stretch/>
        </p:blipFill>
        <p:spPr>
          <a:xfrm flipH="1">
            <a:off x="7239000" y="2466975"/>
            <a:ext cx="4686048" cy="313782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5163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a:stretch>
        </a:blipFill>
        <a:effectLst/>
      </p:bgPr>
    </p:bg>
    <p:spTree>
      <p:nvGrpSpPr>
        <p:cNvPr id="1" name=""/>
        <p:cNvGrpSpPr/>
        <p:nvPr/>
      </p:nvGrpSpPr>
      <p:grpSpPr>
        <a:xfrm>
          <a:off x="0" y="0"/>
          <a:ext cx="0" cy="0"/>
          <a:chOff x="0" y="0"/>
          <a:chExt cx="0" cy="0"/>
        </a:xfrm>
      </p:grpSpPr>
      <p:sp>
        <p:nvSpPr>
          <p:cNvPr id="2" name="Content Placeholder 4"/>
          <p:cNvSpPr txBox="1">
            <a:spLocks/>
          </p:cNvSpPr>
          <p:nvPr/>
        </p:nvSpPr>
        <p:spPr>
          <a:xfrm>
            <a:off x="810684" y="1808164"/>
            <a:ext cx="10543116" cy="4602161"/>
          </a:xfrm>
          <a:prstGeom prst="rect">
            <a:avLst/>
          </a:prstGeom>
        </p:spPr>
        <p:txBody>
          <a:bodyPr/>
          <a:lst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Graphik Cond Black" pitchFamily="2" charset="0"/>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133" kern="1200">
                <a:solidFill>
                  <a:schemeClr val="tx1"/>
                </a:solidFill>
                <a:latin typeface="Clarendon URW" pitchFamily="2" charset="77"/>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1867" b="0" i="0" kern="1200">
                <a:solidFill>
                  <a:schemeClr val="tx1"/>
                </a:solidFill>
                <a:latin typeface="Gotham Book" pitchFamily="2" charset="0"/>
                <a:ea typeface="+mn-ea"/>
                <a:cs typeface="Gotham Book" pitchFamily="2" charset="0"/>
              </a:defRPr>
            </a:lvl3pPr>
            <a:lvl4pPr marL="1600280" indent="-228611" algn="l" defTabSz="914446" rtl="0" eaLnBrk="1" latinLnBrk="0" hangingPunct="1">
              <a:lnSpc>
                <a:spcPct val="90000"/>
              </a:lnSpc>
              <a:spcBef>
                <a:spcPts val="500"/>
              </a:spcBef>
              <a:buFont typeface="Arial" panose="020B0604020202020204" pitchFamily="34" charset="0"/>
              <a:buChar char="•"/>
              <a:defRPr sz="1600" b="0" i="0" kern="1200">
                <a:solidFill>
                  <a:schemeClr val="tx1"/>
                </a:solidFill>
                <a:latin typeface="Gotham Light" pitchFamily="2" charset="0"/>
                <a:ea typeface="+mn-ea"/>
                <a:cs typeface="Gotham Light" pitchFamily="2" charset="0"/>
              </a:defRPr>
            </a:lvl4pPr>
            <a:lvl5pPr marL="2057503" indent="-228611" algn="l" defTabSz="914446" rtl="0" eaLnBrk="1" latinLnBrk="0" hangingPunct="1">
              <a:lnSpc>
                <a:spcPct val="90000"/>
              </a:lnSpc>
              <a:spcBef>
                <a:spcPts val="500"/>
              </a:spcBef>
              <a:buFont typeface="Arial" panose="020B0604020202020204" pitchFamily="34" charset="0"/>
              <a:buChar char="•"/>
              <a:defRPr sz="1600" b="0" i="1" kern="1200">
                <a:solidFill>
                  <a:schemeClr val="tx1"/>
                </a:solidFill>
                <a:latin typeface="Gotham Light Italic" pitchFamily="2" charset="0"/>
                <a:ea typeface="+mn-ea"/>
                <a:cs typeface="Gotham Light Italic" pitchFamily="2" charset="0"/>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latin typeface="Arial" panose="020B0604020202020204" pitchFamily="34" charset="0"/>
                <a:cs typeface="Arial" panose="020B0604020202020204" pitchFamily="34" charset="0"/>
              </a:rPr>
              <a:t>“I really wasn’t sure what to expect but [my mentor] really ended up being my foundation for my final semesters. </a:t>
            </a: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He taught me, guided me and generally provided advice regarding graduate schooling and research. He was great and I don’t think I could have had a better mentor. Here’s hoping the next is even half as great!”  </a:t>
            </a:r>
          </a:p>
          <a:p>
            <a:pPr marL="0" indent="0" algn="r">
              <a:buFont typeface="Arial" panose="020B0604020202020204" pitchFamily="34" charset="0"/>
              <a:buNone/>
            </a:pPr>
            <a:r>
              <a:rPr lang="en-US" dirty="0">
                <a:latin typeface="Arial" panose="020B0604020202020204" pitchFamily="34" charset="0"/>
                <a:cs typeface="Arial" panose="020B0604020202020204" pitchFamily="34" charset="0"/>
              </a:rPr>
              <a:t>--2017-2018 McNair Scholar</a:t>
            </a:r>
          </a:p>
        </p:txBody>
      </p:sp>
      <p:sp>
        <p:nvSpPr>
          <p:cNvPr id="3" name="Title 1"/>
          <p:cNvSpPr txBox="1">
            <a:spLocks/>
          </p:cNvSpPr>
          <p:nvPr/>
        </p:nvSpPr>
        <p:spPr>
          <a:xfrm>
            <a:off x="838200" y="675607"/>
            <a:ext cx="10515600" cy="1325563"/>
          </a:xfrm>
          <a:prstGeom prst="rect">
            <a:avLst/>
          </a:prstGeom>
        </p:spPr>
        <p:txBody>
          <a:bodyPr/>
          <a:lstStyle>
            <a:lvl1pPr algn="l" defTabSz="914446" rtl="0" eaLnBrk="1" latinLnBrk="0" hangingPunct="1">
              <a:lnSpc>
                <a:spcPct val="90000"/>
              </a:lnSpc>
              <a:spcBef>
                <a:spcPct val="0"/>
              </a:spcBef>
              <a:buNone/>
              <a:defRPr sz="4400" kern="1200">
                <a:solidFill>
                  <a:schemeClr val="tx1"/>
                </a:solidFill>
                <a:latin typeface="Graphik Cond Black" pitchFamily="2" charset="0"/>
                <a:ea typeface="+mj-ea"/>
                <a:cs typeface="+mj-cs"/>
              </a:defRPr>
            </a:lvl1pPr>
          </a:lstStyle>
          <a:p>
            <a:r>
              <a:rPr lang="en-US" b="1" dirty="0">
                <a:latin typeface="Arial" panose="020B0604020202020204" pitchFamily="34" charset="0"/>
                <a:cs typeface="Arial" panose="020B0604020202020204" pitchFamily="34" charset="0"/>
              </a:rPr>
              <a:t>Faculty Mentorship</a:t>
            </a:r>
          </a:p>
        </p:txBody>
      </p:sp>
    </p:spTree>
    <p:extLst>
      <p:ext uri="{BB962C8B-B14F-4D97-AF65-F5344CB8AC3E}">
        <p14:creationId xmlns:p14="http://schemas.microsoft.com/office/powerpoint/2010/main" val="2965419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Workshop Series</a:t>
            </a:r>
          </a:p>
        </p:txBody>
      </p:sp>
      <p:sp>
        <p:nvSpPr>
          <p:cNvPr id="3" name="Content Placeholder 2"/>
          <p:cNvSpPr>
            <a:spLocks noGrp="1"/>
          </p:cNvSpPr>
          <p:nvPr>
            <p:ph idx="1"/>
          </p:nvPr>
        </p:nvSpPr>
        <p:spPr/>
        <p:txBody>
          <a:bodyPr/>
          <a:lstStyle/>
          <a:p>
            <a:r>
              <a:rPr lang="en-US" dirty="0"/>
              <a:t>Graduate School Preparation</a:t>
            </a:r>
          </a:p>
          <a:p>
            <a:pPr lvl="1"/>
            <a:r>
              <a:rPr lang="en-US" dirty="0"/>
              <a:t>Applying to graduate school</a:t>
            </a:r>
          </a:p>
          <a:p>
            <a:pPr lvl="1"/>
            <a:r>
              <a:rPr lang="en-US" dirty="0"/>
              <a:t>Personal Statements</a:t>
            </a:r>
          </a:p>
          <a:p>
            <a:pPr lvl="1"/>
            <a:r>
              <a:rPr lang="en-US" dirty="0"/>
              <a:t>Senior Retreats</a:t>
            </a:r>
          </a:p>
          <a:p>
            <a:pPr lvl="1"/>
            <a:r>
              <a:rPr lang="en-US" dirty="0"/>
              <a:t>Funding graduate school</a:t>
            </a:r>
          </a:p>
          <a:p>
            <a:r>
              <a:rPr lang="en-US" dirty="0"/>
              <a:t>Writing Research</a:t>
            </a:r>
          </a:p>
          <a:p>
            <a:pPr lvl="1"/>
            <a:r>
              <a:rPr lang="en-US" dirty="0"/>
              <a:t>Proposal, Literature Review,</a:t>
            </a:r>
            <a:br>
              <a:rPr lang="en-US" dirty="0"/>
            </a:br>
            <a:r>
              <a:rPr lang="en-US" dirty="0"/>
              <a:t>Methods, Results, Conclusions/Discussion</a:t>
            </a:r>
          </a:p>
          <a:p>
            <a:r>
              <a:rPr lang="en-US" dirty="0"/>
              <a:t>Presenting Research</a:t>
            </a:r>
          </a:p>
          <a:p>
            <a:pPr marL="457200" lvl="1" indent="0">
              <a:buNone/>
            </a:pPr>
            <a:endParaRPr lang="en-US" dirty="0"/>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500" b="8611"/>
          <a:stretch/>
        </p:blipFill>
        <p:spPr>
          <a:xfrm>
            <a:off x="6248400" y="1749425"/>
            <a:ext cx="5505450" cy="2844483"/>
          </a:xfrm>
          <a:prstGeom prst="roundRect">
            <a:avLst>
              <a:gd name="adj" fmla="val 595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3725504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Conference Travel</a:t>
            </a:r>
          </a:p>
        </p:txBody>
      </p:sp>
      <p:sp>
        <p:nvSpPr>
          <p:cNvPr id="3" name="Content Placeholder 2"/>
          <p:cNvSpPr>
            <a:spLocks noGrp="1"/>
          </p:cNvSpPr>
          <p:nvPr>
            <p:ph idx="1"/>
          </p:nvPr>
        </p:nvSpPr>
        <p:spPr/>
        <p:txBody>
          <a:bodyPr/>
          <a:lstStyle/>
          <a:p>
            <a:r>
              <a:rPr lang="en-US" dirty="0"/>
              <a:t>Paid travel to professional conference with your mentor</a:t>
            </a:r>
          </a:p>
          <a:p>
            <a:pPr lvl="1"/>
            <a:r>
              <a:rPr lang="en-US" dirty="0"/>
              <a:t>Present your research to a larger audience</a:t>
            </a:r>
          </a:p>
          <a:p>
            <a:pPr lvl="1"/>
            <a:r>
              <a:rPr lang="en-US" dirty="0"/>
              <a:t>See experts in your field present </a:t>
            </a:r>
          </a:p>
          <a:p>
            <a:pPr lvl="1"/>
            <a:r>
              <a:rPr lang="en-US" dirty="0"/>
              <a:t>Networking for graduate school</a:t>
            </a:r>
          </a:p>
          <a:p>
            <a:r>
              <a:rPr lang="en-US" dirty="0"/>
              <a:t>Recent Locations: </a:t>
            </a:r>
          </a:p>
          <a:p>
            <a:pPr lvl="1"/>
            <a:r>
              <a:rPr lang="en-US" dirty="0"/>
              <a:t>Portland, New Orleans, San Francisco, </a:t>
            </a:r>
            <a:br>
              <a:rPr lang="en-US" dirty="0"/>
            </a:br>
            <a:r>
              <a:rPr lang="en-US" dirty="0"/>
              <a:t>New York, St. Louis, Chicago</a:t>
            </a:r>
          </a:p>
          <a:p>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5629" r="18894"/>
          <a:stretch/>
        </p:blipFill>
        <p:spPr>
          <a:xfrm rot="5400000">
            <a:off x="8258665" y="2528399"/>
            <a:ext cx="3305178" cy="2839432"/>
          </a:xfrm>
          <a:prstGeom prst="roundRect">
            <a:avLst>
              <a:gd name="adj" fmla="val 595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20748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39941</TotalTime>
  <Words>1227</Words>
  <Application>Microsoft Office PowerPoint</Application>
  <PresentationFormat>Widescreen</PresentationFormat>
  <Paragraphs>180</Paragraphs>
  <Slides>24</Slides>
  <Notes>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24</vt:i4>
      </vt:variant>
    </vt:vector>
  </HeadingPairs>
  <TitlesOfParts>
    <vt:vector size="37" baseType="lpstr">
      <vt:lpstr>Arial</vt:lpstr>
      <vt:lpstr>Arial-BoldMT</vt:lpstr>
      <vt:lpstr>ArialMT</vt:lpstr>
      <vt:lpstr>Calibri</vt:lpstr>
      <vt:lpstr>Calibri Light</vt:lpstr>
      <vt:lpstr>Clarendon URW</vt:lpstr>
      <vt:lpstr>Gotham Book</vt:lpstr>
      <vt:lpstr>Gotham Light</vt:lpstr>
      <vt:lpstr>Gotham Light Italic</vt:lpstr>
      <vt:lpstr>Graphik Cond Black</vt:lpstr>
      <vt:lpstr>Impact</vt:lpstr>
      <vt:lpstr>Office Theme</vt:lpstr>
      <vt:lpstr>1_Office Theme</vt:lpstr>
      <vt:lpstr>McNair Scholars Program</vt:lpstr>
      <vt:lpstr>Overview</vt:lpstr>
      <vt:lpstr>Ronald E. McNair</vt:lpstr>
      <vt:lpstr>McNair Postbaccalaureate Achievement Program</vt:lpstr>
      <vt:lpstr>Eligibility</vt:lpstr>
      <vt:lpstr>Funded Internships</vt:lpstr>
      <vt:lpstr>PowerPoint Presentation</vt:lpstr>
      <vt:lpstr>Workshop Series</vt:lpstr>
      <vt:lpstr>Conference Travel</vt:lpstr>
      <vt:lpstr>GRE PREP</vt:lpstr>
      <vt:lpstr>Other Benefits</vt:lpstr>
      <vt:lpstr>Mizzou Successes</vt:lpstr>
      <vt:lpstr>The Application</vt:lpstr>
      <vt:lpstr>Student Application</vt:lpstr>
      <vt:lpstr>Student Application</vt:lpstr>
      <vt:lpstr>Letters of Recommendation </vt:lpstr>
      <vt:lpstr>Mentor Application</vt:lpstr>
      <vt:lpstr>Interview</vt:lpstr>
      <vt:lpstr>Selection</vt:lpstr>
      <vt:lpstr>Tips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Bloss, Jeremy S</cp:lastModifiedBy>
  <cp:revision>38</cp:revision>
  <cp:lastPrinted>2024-01-31T19:58:07Z</cp:lastPrinted>
  <dcterms:created xsi:type="dcterms:W3CDTF">2018-06-22T19:08:40Z</dcterms:created>
  <dcterms:modified xsi:type="dcterms:W3CDTF">2024-01-31T22:11:31Z</dcterms:modified>
</cp:coreProperties>
</file>